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13716000" cx="24377650"/>
  <p:notesSz cx="6858000" cy="9144000"/>
  <p:embeddedFontLst>
    <p:embeddedFont>
      <p:font typeface="Montserrat SemiBold"/>
      <p:regular r:id="rId36"/>
      <p:bold r:id="rId37"/>
      <p:italic r:id="rId38"/>
      <p:boldItalic r:id="rId39"/>
    </p:embeddedFont>
    <p:embeddedFont>
      <p:font typeface="Montserrat"/>
      <p:regular r:id="rId40"/>
      <p:bold r:id="rId41"/>
      <p:italic r:id="rId42"/>
      <p:boldItalic r:id="rId43"/>
    </p:embeddedFont>
    <p:embeddedFont>
      <p:font typeface="Lato"/>
      <p:regular r:id="rId44"/>
      <p:bold r:id="rId45"/>
      <p:italic r:id="rId46"/>
      <p:boldItalic r:id="rId47"/>
    </p:embeddedFont>
    <p:embeddedFont>
      <p:font typeface="Lato Light"/>
      <p:regular r:id="rId48"/>
      <p:bold r:id="rId49"/>
      <p:italic r:id="rId50"/>
      <p:boldItalic r:id="rId51"/>
    </p:embeddedFont>
    <p:embeddedFont>
      <p:font typeface="Montserrat Medium"/>
      <p:regular r:id="rId52"/>
      <p:bold r:id="rId53"/>
      <p:italic r:id="rId54"/>
      <p:boldItalic r:id="rId55"/>
    </p:embeddedFont>
    <p:embeddedFont>
      <p:font typeface="Montserrat Light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816">
          <p15:clr>
            <a:srgbClr val="9AA0A6"/>
          </p15:clr>
        </p15:guide>
        <p15:guide id="2" orient="horz" pos="6380">
          <p15:clr>
            <a:srgbClr val="9AA0A6"/>
          </p15:clr>
        </p15:guide>
        <p15:guide id="3" pos="5184">
          <p15:clr>
            <a:srgbClr val="9AA0A6"/>
          </p15:clr>
        </p15:guide>
        <p15:guide id="4" orient="horz" pos="1901">
          <p15:clr>
            <a:srgbClr val="9AA0A6"/>
          </p15:clr>
        </p15:guide>
        <p15:guide id="5" pos="1152">
          <p15:clr>
            <a:srgbClr val="9AA0A6"/>
          </p15:clr>
        </p15:guide>
        <p15:guide id="6" pos="14204">
          <p15:clr>
            <a:srgbClr val="9AA0A6"/>
          </p15:clr>
        </p15:guide>
        <p15:guide id="7" orient="horz" pos="1646">
          <p15:clr>
            <a:srgbClr val="9AA0A6"/>
          </p15:clr>
        </p15:guide>
        <p15:guide id="8" orient="horz" pos="5771">
          <p15:clr>
            <a:srgbClr val="9AA0A6"/>
          </p15:clr>
        </p15:guide>
        <p15:guide id="9" pos="2830">
          <p15:clr>
            <a:srgbClr val="9AA0A6"/>
          </p15:clr>
        </p15:guide>
        <p15:guide id="10" pos="1224">
          <p15:clr>
            <a:srgbClr val="9AA0A6"/>
          </p15:clr>
        </p15:guide>
        <p15:guide id="11" orient="horz" pos="8321">
          <p15:clr>
            <a:srgbClr val="9AA0A6"/>
          </p15:clr>
        </p15:guide>
        <p15:guide id="12" pos="538">
          <p15:clr>
            <a:srgbClr val="9AA0A6"/>
          </p15:clr>
        </p15:guide>
        <p15:guide id="13" pos="1463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1CB48BD-ACD1-4DEA-8115-5020347B4CDC}">
  <a:tblStyle styleId="{71CB48BD-ACD1-4DEA-8115-5020347B4C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16" orient="horz"/>
        <p:guide pos="6380" orient="horz"/>
        <p:guide pos="5184"/>
        <p:guide pos="1901" orient="horz"/>
        <p:guide pos="1152"/>
        <p:guide pos="14204"/>
        <p:guide pos="1646" orient="horz"/>
        <p:guide pos="5771" orient="horz"/>
        <p:guide pos="2830"/>
        <p:guide pos="1224"/>
        <p:guide pos="8321" orient="horz"/>
        <p:guide pos="538"/>
        <p:guide pos="1463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regular.fntdata"/><Relationship Id="rId42" Type="http://schemas.openxmlformats.org/officeDocument/2006/relationships/font" Target="fonts/Montserrat-italic.fntdata"/><Relationship Id="rId41" Type="http://schemas.openxmlformats.org/officeDocument/2006/relationships/font" Target="fonts/Montserrat-bold.fntdata"/><Relationship Id="rId44" Type="http://schemas.openxmlformats.org/officeDocument/2006/relationships/font" Target="fonts/Lato-regular.fntdata"/><Relationship Id="rId43" Type="http://schemas.openxmlformats.org/officeDocument/2006/relationships/font" Target="fonts/Montserrat-boldItalic.fntdata"/><Relationship Id="rId46" Type="http://schemas.openxmlformats.org/officeDocument/2006/relationships/font" Target="fonts/Lato-italic.fntdata"/><Relationship Id="rId45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LatoLight-regular.fntdata"/><Relationship Id="rId47" Type="http://schemas.openxmlformats.org/officeDocument/2006/relationships/font" Target="fonts/Lato-boldItalic.fntdata"/><Relationship Id="rId49" Type="http://schemas.openxmlformats.org/officeDocument/2006/relationships/font" Target="fonts/LatoLight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font" Target="fonts/MontserratSemiBold-bold.fntdata"/><Relationship Id="rId36" Type="http://schemas.openxmlformats.org/officeDocument/2006/relationships/font" Target="fonts/MontserratSemiBold-regular.fntdata"/><Relationship Id="rId39" Type="http://schemas.openxmlformats.org/officeDocument/2006/relationships/font" Target="fonts/MontserratSemiBold-boldItalic.fntdata"/><Relationship Id="rId38" Type="http://schemas.openxmlformats.org/officeDocument/2006/relationships/font" Target="fonts/MontserratSemiBold-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LatoLight-boldItalic.fntdata"/><Relationship Id="rId50" Type="http://schemas.openxmlformats.org/officeDocument/2006/relationships/font" Target="fonts/LatoLight-italic.fntdata"/><Relationship Id="rId53" Type="http://schemas.openxmlformats.org/officeDocument/2006/relationships/font" Target="fonts/MontserratMedium-bold.fntdata"/><Relationship Id="rId52" Type="http://schemas.openxmlformats.org/officeDocument/2006/relationships/font" Target="fonts/MontserratMedium-regular.fntdata"/><Relationship Id="rId11" Type="http://schemas.openxmlformats.org/officeDocument/2006/relationships/slide" Target="slides/slide5.xml"/><Relationship Id="rId55" Type="http://schemas.openxmlformats.org/officeDocument/2006/relationships/font" Target="fonts/MontserratMedium-boldItalic.fntdata"/><Relationship Id="rId10" Type="http://schemas.openxmlformats.org/officeDocument/2006/relationships/slide" Target="slides/slide4.xml"/><Relationship Id="rId54" Type="http://schemas.openxmlformats.org/officeDocument/2006/relationships/font" Target="fonts/MontserratMedium-italic.fntdata"/><Relationship Id="rId13" Type="http://schemas.openxmlformats.org/officeDocument/2006/relationships/slide" Target="slides/slide7.xml"/><Relationship Id="rId57" Type="http://schemas.openxmlformats.org/officeDocument/2006/relationships/font" Target="fonts/MontserratLight-bold.fntdata"/><Relationship Id="rId12" Type="http://schemas.openxmlformats.org/officeDocument/2006/relationships/slide" Target="slides/slide6.xml"/><Relationship Id="rId56" Type="http://schemas.openxmlformats.org/officeDocument/2006/relationships/font" Target="fonts/MontserratLight-regular.fntdata"/><Relationship Id="rId15" Type="http://schemas.openxmlformats.org/officeDocument/2006/relationships/slide" Target="slides/slide9.xml"/><Relationship Id="rId59" Type="http://schemas.openxmlformats.org/officeDocument/2006/relationships/font" Target="fonts/MontserratLight-boldItalic.fntdata"/><Relationship Id="rId14" Type="http://schemas.openxmlformats.org/officeDocument/2006/relationships/slide" Target="slides/slide8.xml"/><Relationship Id="rId58" Type="http://schemas.openxmlformats.org/officeDocument/2006/relationships/font" Target="fonts/MontserratLight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255ff6a086_0_2:notes"/>
          <p:cNvSpPr/>
          <p:nvPr>
            <p:ph idx="2" type="sldImg"/>
          </p:nvPr>
        </p:nvSpPr>
        <p:spPr>
          <a:xfrm>
            <a:off x="399366" y="686346"/>
            <a:ext cx="60594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2255ff6a08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00" spcFirstLastPara="1" rIns="91300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</p:txBody>
      </p:sp>
      <p:sp>
        <p:nvSpPr>
          <p:cNvPr id="153" name="Google Shape;153;g2255ff6a086_0_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00" spcFirstLastPara="1" rIns="91300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5b166fb970_1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5b166fb970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25b166fb970_1_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a07229b2a8_0_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a07229b2a8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2a07229b2a8_0_6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a07229b2a8_0_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a07229b2a8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2a07229b2a8_0_6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a07229b2a8_0_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a07229b2a8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2a07229b2a8_0_7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a07229b2a8_0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a07229b2a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2a07229b2a8_0_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a07229b2a8_0_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a07229b2a8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2a07229b2a8_0_9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6297a56b6e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6297a56b6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26297a56b6e_0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a07229b2a8_0_1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a07229b2a8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g2a07229b2a8_0_10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a07229b2a8_0_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a07229b2a8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2a07229b2a8_0_8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6297a56b6e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6297a56b6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26297a56b6e_0_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7e0f4b5f0_0_8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7e0f4b5f0_0_8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None/>
            </a:pPr>
            <a:r>
              <a:t/>
            </a:r>
            <a:endParaRPr sz="1200"/>
          </a:p>
        </p:txBody>
      </p:sp>
      <p:sp>
        <p:nvSpPr>
          <p:cNvPr id="159" name="Google Shape;159;g77e0f4b5f0_0_80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a07229b2a8_0_1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a07229b2a8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2a07229b2a8_0_1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a07229b2a8_0_1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a07229b2a8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g2a07229b2a8_0_1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a07229b2a8_0_1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a07229b2a8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2a07229b2a8_0_1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a07229b2a8_0_1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a07229b2a8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g2a07229b2a8_0_1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a07229b2a8_0_1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2a07229b2a8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g2a07229b2a8_0_15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a07229b2a8_0_1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a07229b2a8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g2a07229b2a8_0_15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a07229b2a8_0_1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2a07229b2a8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g2a07229b2a8_0_16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a07229b2a8_0_1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a07229b2a8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g2a07229b2a8_0_17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a07229b2a8_0_1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2a07229b2a8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g2a07229b2a8_0_18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a3082ec998_0_0:notes"/>
          <p:cNvSpPr/>
          <p:nvPr>
            <p:ph idx="2" type="sldImg"/>
          </p:nvPr>
        </p:nvSpPr>
        <p:spPr>
          <a:xfrm>
            <a:off x="399366" y="686346"/>
            <a:ext cx="60594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Google Shape;404;g2a3082ec9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00" spcFirstLastPara="1" rIns="91300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</p:txBody>
      </p:sp>
      <p:sp>
        <p:nvSpPr>
          <p:cNvPr id="405" name="Google Shape;405;g2a3082ec998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00" spcFirstLastPara="1" rIns="91300" wrap="square" tIns="45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a07229b2a8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a07229b2a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2a07229b2a8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255ff6a086_0_7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255ff6a086_0_7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2255ff6a086_0_70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a07229b2a8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a07229b2a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2a07229b2a8_0_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a07229b2a8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a07229b2a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2a07229b2a8_0_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a07229b2a8_0_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a07229b2a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2a07229b2a8_0_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a07229b2a8_0_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a07229b2a8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2a07229b2a8_0_5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a07229b2a8_0_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a07229b2a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2a07229b2a8_0_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5" Type="http://schemas.openxmlformats.org/officeDocument/2006/relationships/image" Target="../media/image20.png"/><Relationship Id="rId6" Type="http://schemas.openxmlformats.org/officeDocument/2006/relationships/image" Target="../media/image1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ntro Slide">
  <p:cSld name="CUSTOM_5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13050" y="0"/>
            <a:ext cx="24377700" cy="13716000"/>
          </a:xfrm>
          <a:prstGeom prst="rect">
            <a:avLst/>
          </a:prstGeom>
          <a:gradFill>
            <a:gsLst>
              <a:gs pos="0">
                <a:srgbClr val="1B73D1"/>
              </a:gs>
              <a:gs pos="100000">
                <a:srgbClr val="249BD2"/>
              </a:gs>
            </a:gsLst>
            <a:lin ang="0" scaled="0"/>
          </a:gradFill>
          <a:ln>
            <a:noFill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54077" y="10592598"/>
            <a:ext cx="6869509" cy="19875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title"/>
          </p:nvPr>
        </p:nvSpPr>
        <p:spPr>
          <a:xfrm>
            <a:off x="2302775" y="4071775"/>
            <a:ext cx="18709500" cy="40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Montserrat SemiBold"/>
              <a:buNone/>
              <a:defRPr sz="8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Montserrat SemiBold"/>
              <a:buNone/>
              <a:defRPr sz="8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Montserrat SemiBold"/>
              <a:buNone/>
              <a:defRPr sz="8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Montserrat SemiBold"/>
              <a:buNone/>
              <a:defRPr sz="8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Montserrat SemiBold"/>
              <a:buNone/>
              <a:defRPr sz="8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Montserrat SemiBold"/>
              <a:buNone/>
              <a:defRPr sz="8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Montserrat SemiBold"/>
              <a:buNone/>
              <a:defRPr sz="8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Montserrat SemiBold"/>
              <a:buNone/>
              <a:defRPr sz="8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Montserrat SemiBold"/>
              <a:buNone/>
              <a:defRPr sz="8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Six Item Layout">
  <p:cSld name="CUSTOM_2_1_2_2_2_2_2_1_1"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>
            <p:ph type="title"/>
          </p:nvPr>
        </p:nvSpPr>
        <p:spPr>
          <a:xfrm>
            <a:off x="1617575" y="1949725"/>
            <a:ext cx="21142500" cy="12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91" name="Google Shape;91;p11"/>
          <p:cNvSpPr txBox="1"/>
          <p:nvPr>
            <p:ph idx="1" type="subTitle"/>
          </p:nvPr>
        </p:nvSpPr>
        <p:spPr>
          <a:xfrm>
            <a:off x="8546525" y="1144875"/>
            <a:ext cx="7284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2700"/>
              <a:buFont typeface="Montserrat"/>
              <a:buNone/>
              <a:defRPr sz="2700">
                <a:solidFill>
                  <a:srgbClr val="249BD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1400"/>
              <a:buNone/>
              <a:defRPr>
                <a:solidFill>
                  <a:srgbClr val="249BD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1400"/>
              <a:buNone/>
              <a:defRPr>
                <a:solidFill>
                  <a:srgbClr val="249BD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1400"/>
              <a:buNone/>
              <a:defRPr>
                <a:solidFill>
                  <a:srgbClr val="249BD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1400"/>
              <a:buNone/>
              <a:defRPr>
                <a:solidFill>
                  <a:srgbClr val="249BD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1400"/>
              <a:buNone/>
              <a:defRPr>
                <a:solidFill>
                  <a:srgbClr val="249BD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1400"/>
              <a:buNone/>
              <a:defRPr>
                <a:solidFill>
                  <a:srgbClr val="249BD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1400"/>
              <a:buNone/>
              <a:defRPr>
                <a:solidFill>
                  <a:srgbClr val="249BD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1400"/>
              <a:buNone/>
              <a:defRPr>
                <a:solidFill>
                  <a:srgbClr val="249BD2"/>
                </a:solidFill>
              </a:defRPr>
            </a:lvl9pPr>
          </a:lstStyle>
          <a:p/>
        </p:txBody>
      </p:sp>
      <p:sp>
        <p:nvSpPr>
          <p:cNvPr id="92" name="Google Shape;92;p11"/>
          <p:cNvSpPr txBox="1"/>
          <p:nvPr>
            <p:ph idx="2" type="subTitle"/>
          </p:nvPr>
        </p:nvSpPr>
        <p:spPr>
          <a:xfrm>
            <a:off x="3481350" y="5656425"/>
            <a:ext cx="3459000" cy="136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3" name="Google Shape;93;p11"/>
          <p:cNvSpPr/>
          <p:nvPr/>
        </p:nvSpPr>
        <p:spPr>
          <a:xfrm>
            <a:off x="13200" y="12216048"/>
            <a:ext cx="24377700" cy="1500300"/>
          </a:xfrm>
          <a:prstGeom prst="rect">
            <a:avLst/>
          </a:prstGeom>
          <a:solidFill>
            <a:srgbClr val="1B73D1"/>
          </a:solidFill>
          <a:ln>
            <a:noFill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1"/>
          <p:cNvSpPr txBox="1"/>
          <p:nvPr>
            <p:ph idx="3" type="subTitle"/>
          </p:nvPr>
        </p:nvSpPr>
        <p:spPr>
          <a:xfrm>
            <a:off x="10459325" y="5656425"/>
            <a:ext cx="3459000" cy="136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5" name="Google Shape;95;p11"/>
          <p:cNvSpPr txBox="1"/>
          <p:nvPr>
            <p:ph idx="4" type="subTitle"/>
          </p:nvPr>
        </p:nvSpPr>
        <p:spPr>
          <a:xfrm>
            <a:off x="17437300" y="5761950"/>
            <a:ext cx="3459000" cy="136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6" name="Google Shape;96;p11"/>
          <p:cNvSpPr txBox="1"/>
          <p:nvPr>
            <p:ph idx="5" type="subTitle"/>
          </p:nvPr>
        </p:nvSpPr>
        <p:spPr>
          <a:xfrm>
            <a:off x="3494575" y="9336475"/>
            <a:ext cx="3459000" cy="136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7" name="Google Shape;97;p11"/>
          <p:cNvSpPr txBox="1"/>
          <p:nvPr>
            <p:ph idx="6" type="subTitle"/>
          </p:nvPr>
        </p:nvSpPr>
        <p:spPr>
          <a:xfrm>
            <a:off x="10472550" y="9336475"/>
            <a:ext cx="3459000" cy="136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8" name="Google Shape;98;p11"/>
          <p:cNvSpPr txBox="1"/>
          <p:nvPr>
            <p:ph idx="7" type="subTitle"/>
          </p:nvPr>
        </p:nvSpPr>
        <p:spPr>
          <a:xfrm>
            <a:off x="17450525" y="9442000"/>
            <a:ext cx="3459000" cy="136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9" name="Google Shape;99;p11"/>
          <p:cNvSpPr txBox="1"/>
          <p:nvPr>
            <p:ph idx="1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11"/>
          <p:cNvSpPr txBox="1"/>
          <p:nvPr/>
        </p:nvSpPr>
        <p:spPr>
          <a:xfrm>
            <a:off x="17912450" y="12739225"/>
            <a:ext cx="535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Netsertive Proprietary and Confidential</a:t>
            </a:r>
            <a:endParaRPr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4104">
          <p15:clr>
            <a:srgbClr val="FA7B17"/>
          </p15:clr>
        </p15:guide>
        <p15:guide id="2" orient="horz" pos="1739">
          <p15:clr>
            <a:srgbClr val="FA7B17"/>
          </p15:clr>
        </p15:guide>
        <p15:guide id="3" pos="14169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Quote Slide">
  <p:cSld name="CUSTOM_2_1_2_2_2_2_2_1_1_1"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"/>
          <p:cNvSpPr/>
          <p:nvPr/>
        </p:nvSpPr>
        <p:spPr>
          <a:xfrm>
            <a:off x="13250" y="10331500"/>
            <a:ext cx="24377700" cy="3385200"/>
          </a:xfrm>
          <a:prstGeom prst="rect">
            <a:avLst/>
          </a:prstGeom>
          <a:solidFill>
            <a:srgbClr val="1B73D1"/>
          </a:solidFill>
          <a:ln>
            <a:noFill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2"/>
          <p:cNvSpPr/>
          <p:nvPr/>
        </p:nvSpPr>
        <p:spPr>
          <a:xfrm>
            <a:off x="1854717" y="2983333"/>
            <a:ext cx="20006700" cy="4452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1B73D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750" lIns="243750" spcFirstLastPara="1" rIns="243750" wrap="square" tIns="243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90750" y="11181795"/>
            <a:ext cx="4397208" cy="166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09050" y="10615131"/>
            <a:ext cx="1978450" cy="2551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4150" y="11105600"/>
            <a:ext cx="2434750" cy="1661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147654" y="10853435"/>
            <a:ext cx="2909908" cy="2318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880704" y="11246386"/>
            <a:ext cx="4675271" cy="138023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2"/>
          <p:cNvSpPr txBox="1"/>
          <p:nvPr>
            <p:ph idx="1" type="subTitle"/>
          </p:nvPr>
        </p:nvSpPr>
        <p:spPr>
          <a:xfrm>
            <a:off x="2473775" y="3589500"/>
            <a:ext cx="18768600" cy="3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10" name="Google Shape;110;p12"/>
          <p:cNvSpPr/>
          <p:nvPr/>
        </p:nvSpPr>
        <p:spPr>
          <a:xfrm>
            <a:off x="20174650" y="6675426"/>
            <a:ext cx="2724000" cy="27249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1B73D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750" lIns="243750" spcFirstLastPara="1" rIns="243750" wrap="square" tIns="24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249BD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12"/>
          <p:cNvSpPr txBox="1"/>
          <p:nvPr>
            <p:ph idx="2" type="subTitle"/>
          </p:nvPr>
        </p:nvSpPr>
        <p:spPr>
          <a:xfrm>
            <a:off x="15139900" y="7888400"/>
            <a:ext cx="4675200" cy="136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12" name="Google Shape;112;p12"/>
          <p:cNvSpPr txBox="1"/>
          <p:nvPr>
            <p:ph type="title"/>
          </p:nvPr>
        </p:nvSpPr>
        <p:spPr>
          <a:xfrm>
            <a:off x="1617575" y="1129025"/>
            <a:ext cx="21142500" cy="12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104">
          <p15:clr>
            <a:srgbClr val="FA7B17"/>
          </p15:clr>
        </p15:guide>
        <p15:guide id="2" orient="horz" pos="1739">
          <p15:clr>
            <a:srgbClr val="FA7B17"/>
          </p15:clr>
        </p15:guide>
        <p15:guide id="3" pos="14169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Ten Item Layout">
  <p:cSld name="CUSTOM_7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"/>
          <p:cNvSpPr/>
          <p:nvPr/>
        </p:nvSpPr>
        <p:spPr>
          <a:xfrm>
            <a:off x="0" y="2417450"/>
            <a:ext cx="24377700" cy="11298600"/>
          </a:xfrm>
          <a:prstGeom prst="rect">
            <a:avLst/>
          </a:prstGeom>
          <a:gradFill>
            <a:gsLst>
              <a:gs pos="0">
                <a:srgbClr val="1B73D1"/>
              </a:gs>
              <a:gs pos="100000">
                <a:srgbClr val="249BD2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3"/>
          <p:cNvSpPr/>
          <p:nvPr/>
        </p:nvSpPr>
        <p:spPr>
          <a:xfrm>
            <a:off x="2917963" y="5361450"/>
            <a:ext cx="2925300" cy="2870100"/>
          </a:xfrm>
          <a:prstGeom prst="rect">
            <a:avLst/>
          </a:prstGeom>
          <a:solidFill>
            <a:srgbClr val="FFFFFF"/>
          </a:solidFill>
          <a:ln cap="flat" cmpd="sng" w="114300">
            <a:solidFill>
              <a:srgbClr val="249BD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6" name="Google Shape;116;p13"/>
          <p:cNvSpPr/>
          <p:nvPr/>
        </p:nvSpPr>
        <p:spPr>
          <a:xfrm>
            <a:off x="6605750" y="5361450"/>
            <a:ext cx="2925300" cy="2870100"/>
          </a:xfrm>
          <a:prstGeom prst="rect">
            <a:avLst/>
          </a:prstGeom>
          <a:solidFill>
            <a:srgbClr val="FFFFFF"/>
          </a:solidFill>
          <a:ln cap="flat" cmpd="sng" w="114300">
            <a:solidFill>
              <a:srgbClr val="249BD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3"/>
          <p:cNvSpPr/>
          <p:nvPr/>
        </p:nvSpPr>
        <p:spPr>
          <a:xfrm>
            <a:off x="6605738" y="8911975"/>
            <a:ext cx="2925300" cy="2870100"/>
          </a:xfrm>
          <a:prstGeom prst="rect">
            <a:avLst/>
          </a:prstGeom>
          <a:solidFill>
            <a:srgbClr val="FFFFFF"/>
          </a:solidFill>
          <a:ln cap="flat" cmpd="sng" w="114300">
            <a:solidFill>
              <a:srgbClr val="249BD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3"/>
          <p:cNvSpPr/>
          <p:nvPr/>
        </p:nvSpPr>
        <p:spPr>
          <a:xfrm>
            <a:off x="10390450" y="5361450"/>
            <a:ext cx="2925300" cy="2870100"/>
          </a:xfrm>
          <a:prstGeom prst="rect">
            <a:avLst/>
          </a:prstGeom>
          <a:solidFill>
            <a:srgbClr val="FFFFFF"/>
          </a:solidFill>
          <a:ln cap="flat" cmpd="sng" w="114300">
            <a:solidFill>
              <a:srgbClr val="249BD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9" name="Google Shape;119;p13"/>
          <p:cNvSpPr/>
          <p:nvPr/>
        </p:nvSpPr>
        <p:spPr>
          <a:xfrm>
            <a:off x="14175138" y="5361450"/>
            <a:ext cx="2925300" cy="2870100"/>
          </a:xfrm>
          <a:prstGeom prst="rect">
            <a:avLst/>
          </a:prstGeom>
          <a:solidFill>
            <a:srgbClr val="FFFFFF"/>
          </a:solidFill>
          <a:ln cap="flat" cmpd="sng" w="114300">
            <a:solidFill>
              <a:srgbClr val="249BD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3"/>
          <p:cNvSpPr/>
          <p:nvPr/>
        </p:nvSpPr>
        <p:spPr>
          <a:xfrm>
            <a:off x="10390438" y="8911975"/>
            <a:ext cx="2925300" cy="2870100"/>
          </a:xfrm>
          <a:prstGeom prst="rect">
            <a:avLst/>
          </a:prstGeom>
          <a:solidFill>
            <a:srgbClr val="FFFFFF"/>
          </a:solidFill>
          <a:ln cap="flat" cmpd="sng" w="114300">
            <a:solidFill>
              <a:srgbClr val="249BD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3"/>
          <p:cNvSpPr/>
          <p:nvPr/>
        </p:nvSpPr>
        <p:spPr>
          <a:xfrm>
            <a:off x="17959838" y="5408800"/>
            <a:ext cx="2925300" cy="2870100"/>
          </a:xfrm>
          <a:prstGeom prst="rect">
            <a:avLst/>
          </a:prstGeom>
          <a:solidFill>
            <a:srgbClr val="FFFFFF"/>
          </a:solidFill>
          <a:ln cap="flat" cmpd="sng" w="11430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3"/>
          <p:cNvSpPr/>
          <p:nvPr/>
        </p:nvSpPr>
        <p:spPr>
          <a:xfrm>
            <a:off x="17959838" y="8911975"/>
            <a:ext cx="2925300" cy="2870100"/>
          </a:xfrm>
          <a:prstGeom prst="rect">
            <a:avLst/>
          </a:prstGeom>
          <a:solidFill>
            <a:srgbClr val="FFFFFF"/>
          </a:solidFill>
          <a:ln cap="flat" cmpd="sng" w="11430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3"/>
          <p:cNvSpPr/>
          <p:nvPr/>
        </p:nvSpPr>
        <p:spPr>
          <a:xfrm>
            <a:off x="2917963" y="8911975"/>
            <a:ext cx="2925300" cy="2870100"/>
          </a:xfrm>
          <a:prstGeom prst="rect">
            <a:avLst/>
          </a:prstGeom>
          <a:solidFill>
            <a:srgbClr val="FFFFFF"/>
          </a:solidFill>
          <a:ln cap="flat" cmpd="sng" w="114300">
            <a:solidFill>
              <a:srgbClr val="249BD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4" name="Google Shape;124;p13"/>
          <p:cNvSpPr/>
          <p:nvPr/>
        </p:nvSpPr>
        <p:spPr>
          <a:xfrm>
            <a:off x="14175138" y="8911975"/>
            <a:ext cx="2925300" cy="2870100"/>
          </a:xfrm>
          <a:prstGeom prst="rect">
            <a:avLst/>
          </a:prstGeom>
          <a:solidFill>
            <a:srgbClr val="FFFFFF"/>
          </a:solidFill>
          <a:ln cap="flat" cmpd="sng" w="114300">
            <a:solidFill>
              <a:srgbClr val="249BD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3"/>
          <p:cNvSpPr txBox="1"/>
          <p:nvPr>
            <p:ph type="title"/>
          </p:nvPr>
        </p:nvSpPr>
        <p:spPr>
          <a:xfrm>
            <a:off x="1617575" y="730525"/>
            <a:ext cx="21142500" cy="12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26" name="Google Shape;126;p13"/>
          <p:cNvSpPr txBox="1"/>
          <p:nvPr>
            <p:ph idx="1" type="subTitle"/>
          </p:nvPr>
        </p:nvSpPr>
        <p:spPr>
          <a:xfrm>
            <a:off x="3199675" y="5758350"/>
            <a:ext cx="2361900" cy="219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7" name="Google Shape;127;p13"/>
          <p:cNvSpPr txBox="1"/>
          <p:nvPr>
            <p:ph idx="2" type="subTitle"/>
          </p:nvPr>
        </p:nvSpPr>
        <p:spPr>
          <a:xfrm>
            <a:off x="6859700" y="5758350"/>
            <a:ext cx="2361900" cy="219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8" name="Google Shape;128;p13"/>
          <p:cNvSpPr txBox="1"/>
          <p:nvPr>
            <p:ph idx="3" type="subTitle"/>
          </p:nvPr>
        </p:nvSpPr>
        <p:spPr>
          <a:xfrm>
            <a:off x="10672150" y="5744200"/>
            <a:ext cx="2361900" cy="219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9" name="Google Shape;129;p13"/>
          <p:cNvSpPr txBox="1"/>
          <p:nvPr>
            <p:ph idx="4" type="subTitle"/>
          </p:nvPr>
        </p:nvSpPr>
        <p:spPr>
          <a:xfrm>
            <a:off x="14456850" y="5758350"/>
            <a:ext cx="2361900" cy="219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0" name="Google Shape;130;p13"/>
          <p:cNvSpPr txBox="1"/>
          <p:nvPr>
            <p:ph idx="5" type="subTitle"/>
          </p:nvPr>
        </p:nvSpPr>
        <p:spPr>
          <a:xfrm>
            <a:off x="18241550" y="5758350"/>
            <a:ext cx="2361900" cy="219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1" name="Google Shape;131;p13"/>
          <p:cNvSpPr txBox="1"/>
          <p:nvPr>
            <p:ph idx="6" type="subTitle"/>
          </p:nvPr>
        </p:nvSpPr>
        <p:spPr>
          <a:xfrm>
            <a:off x="3151213" y="9254450"/>
            <a:ext cx="2361900" cy="219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2" name="Google Shape;132;p13"/>
          <p:cNvSpPr txBox="1"/>
          <p:nvPr>
            <p:ph idx="7" type="subTitle"/>
          </p:nvPr>
        </p:nvSpPr>
        <p:spPr>
          <a:xfrm>
            <a:off x="6811238" y="9254450"/>
            <a:ext cx="2361900" cy="219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3" name="Google Shape;133;p13"/>
          <p:cNvSpPr txBox="1"/>
          <p:nvPr>
            <p:ph idx="8" type="subTitle"/>
          </p:nvPr>
        </p:nvSpPr>
        <p:spPr>
          <a:xfrm>
            <a:off x="10623688" y="9240300"/>
            <a:ext cx="2361900" cy="219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4" name="Google Shape;134;p13"/>
          <p:cNvSpPr txBox="1"/>
          <p:nvPr>
            <p:ph idx="9" type="subTitle"/>
          </p:nvPr>
        </p:nvSpPr>
        <p:spPr>
          <a:xfrm>
            <a:off x="14408388" y="9254450"/>
            <a:ext cx="2361900" cy="219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5" name="Google Shape;135;p13"/>
          <p:cNvSpPr txBox="1"/>
          <p:nvPr>
            <p:ph idx="13" type="subTitle"/>
          </p:nvPr>
        </p:nvSpPr>
        <p:spPr>
          <a:xfrm>
            <a:off x="18193088" y="9254450"/>
            <a:ext cx="2361900" cy="219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6" name="Google Shape;136;p13"/>
          <p:cNvSpPr txBox="1"/>
          <p:nvPr>
            <p:ph idx="14" type="subTitle"/>
          </p:nvPr>
        </p:nvSpPr>
        <p:spPr>
          <a:xfrm>
            <a:off x="2917975" y="3868625"/>
            <a:ext cx="67563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7" name="Google Shape;137;p13"/>
          <p:cNvSpPr txBox="1"/>
          <p:nvPr>
            <p:ph idx="15" type="subTitle"/>
          </p:nvPr>
        </p:nvSpPr>
        <p:spPr>
          <a:xfrm>
            <a:off x="14175150" y="3868625"/>
            <a:ext cx="67563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8" name="Google Shape;138;p13"/>
          <p:cNvSpPr txBox="1"/>
          <p:nvPr>
            <p:ph idx="1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Google Shape;139;p13"/>
          <p:cNvSpPr txBox="1"/>
          <p:nvPr/>
        </p:nvSpPr>
        <p:spPr>
          <a:xfrm>
            <a:off x="17912450" y="12739225"/>
            <a:ext cx="535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Netsertive Proprietary and Confidential</a:t>
            </a:r>
            <a:endParaRPr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Thank you slide">
  <p:cSld name="CUSTOM_8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/>
          <p:nvPr/>
        </p:nvSpPr>
        <p:spPr>
          <a:xfrm>
            <a:off x="13050" y="0"/>
            <a:ext cx="12176100" cy="13716000"/>
          </a:xfrm>
          <a:prstGeom prst="rect">
            <a:avLst/>
          </a:prstGeom>
          <a:gradFill>
            <a:gsLst>
              <a:gs pos="0">
                <a:srgbClr val="1B73D1"/>
              </a:gs>
              <a:gs pos="100000">
                <a:srgbClr val="249BD2"/>
              </a:gs>
            </a:gsLst>
            <a:lin ang="0" scaled="0"/>
          </a:gradFill>
          <a:ln>
            <a:noFill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67737" y="9156242"/>
            <a:ext cx="7066729" cy="204459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4"/>
          <p:cNvSpPr txBox="1"/>
          <p:nvPr/>
        </p:nvSpPr>
        <p:spPr>
          <a:xfrm>
            <a:off x="1316400" y="2253375"/>
            <a:ext cx="95694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0" lIns="243750" spcFirstLastPara="1" rIns="243750" wrap="square" tIns="24375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2900"/>
              <a:buFont typeface="Arial"/>
              <a:buNone/>
            </a:pPr>
            <a:r>
              <a:rPr b="1" lang="en-US" sz="9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Thank you!</a:t>
            </a:r>
            <a:endParaRPr sz="58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4" name="Google Shape;144;p14"/>
          <p:cNvSpPr txBox="1"/>
          <p:nvPr>
            <p:ph idx="1" type="subTitle"/>
          </p:nvPr>
        </p:nvSpPr>
        <p:spPr>
          <a:xfrm>
            <a:off x="2416800" y="5023675"/>
            <a:ext cx="73686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Blank">
  <p:cSld name="CUSTOM_3_4_2_1_1_1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idx="12" type="sldNum"/>
          </p:nvPr>
        </p:nvSpPr>
        <p:spPr>
          <a:xfrm>
            <a:off x="22972875" y="12523675"/>
            <a:ext cx="12774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50" lIns="91450" spcFirstLastPara="1" rIns="91450" wrap="square" tIns="91450">
            <a:noAutofit/>
          </a:bodyPr>
          <a:lstStyle>
            <a:lvl1pPr lvl="0" rtl="0" algn="ctr">
              <a:buNone/>
              <a:defRPr sz="21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buNone/>
              <a:defRPr sz="21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ctr">
              <a:buNone/>
              <a:defRPr sz="21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ctr">
              <a:buNone/>
              <a:defRPr sz="21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ctr">
              <a:buNone/>
              <a:defRPr sz="21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ctr">
              <a:buNone/>
              <a:defRPr sz="21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ctr">
              <a:buNone/>
              <a:defRPr sz="21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ctr">
              <a:buNone/>
              <a:defRPr sz="21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ctr">
              <a:buNone/>
              <a:defRPr sz="21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678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Headline_Body Copy 1">
  <p:cSld name="CUSTOM_3_4_2_1_1_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6000" y="12224976"/>
            <a:ext cx="3837649" cy="111037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title"/>
          </p:nvPr>
        </p:nvSpPr>
        <p:spPr>
          <a:xfrm>
            <a:off x="1777075" y="707125"/>
            <a:ext cx="21035400" cy="12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1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678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Agenda">
  <p:cSld name="CUSTOM_4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/>
        </p:nvSpPr>
        <p:spPr>
          <a:xfrm>
            <a:off x="0" y="754675"/>
            <a:ext cx="2437770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Subheadline</a:t>
            </a:r>
            <a:endParaRPr sz="30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Headline -1 line of text</a:t>
            </a:r>
            <a:br>
              <a:rPr lang="en-US" sz="5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b="1" sz="5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5609525" y="1240525"/>
            <a:ext cx="14224800" cy="12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5656950" y="3429000"/>
            <a:ext cx="14224800" cy="84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buNone/>
              <a:defRPr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ctr">
              <a:buNone/>
              <a:defRPr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ctr">
              <a:buNone/>
              <a:defRPr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ctr">
              <a:buNone/>
              <a:defRPr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ctr">
              <a:buNone/>
              <a:defRPr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ctr">
              <a:buNone/>
              <a:defRPr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ctr">
              <a:buNone/>
              <a:defRPr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ctr">
              <a:buNone/>
              <a:defRPr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13050" y="0"/>
            <a:ext cx="4133100" cy="13716000"/>
          </a:xfrm>
          <a:prstGeom prst="rect">
            <a:avLst/>
          </a:prstGeom>
          <a:gradFill>
            <a:gsLst>
              <a:gs pos="0">
                <a:srgbClr val="1B73D1"/>
              </a:gs>
              <a:gs pos="100000">
                <a:srgbClr val="249BD2"/>
              </a:gs>
            </a:gsLst>
            <a:lin ang="0" scaled="0"/>
          </a:gradFill>
          <a:ln>
            <a:noFill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 txBox="1"/>
          <p:nvPr/>
        </p:nvSpPr>
        <p:spPr>
          <a:xfrm>
            <a:off x="17912450" y="12739225"/>
            <a:ext cx="535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Netsertive Proprietary and Confidential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304">
          <p15:clr>
            <a:srgbClr val="FA7B17"/>
          </p15:clr>
        </p15:guide>
        <p15:guide id="2" pos="5214">
          <p15:clr>
            <a:srgbClr val="FA7B17"/>
          </p15:clr>
        </p15:guide>
        <p15:guide id="3" pos="14174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Headline_Body Copy">
  <p:cSld name="CUSTOM_3_4_2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idx="1" type="body"/>
          </p:nvPr>
        </p:nvSpPr>
        <p:spPr>
          <a:xfrm>
            <a:off x="1777200" y="3007950"/>
            <a:ext cx="21035400" cy="68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635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Font typeface="Lato"/>
              <a:buChar char="●"/>
              <a:defRPr sz="3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355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Font typeface="Lato"/>
              <a:buChar char="○"/>
              <a:defRPr sz="3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355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Font typeface="Lato"/>
              <a:buChar char="■"/>
              <a:defRPr sz="3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355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Font typeface="Lato"/>
              <a:buChar char="●"/>
              <a:defRPr sz="3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355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Font typeface="Lato"/>
              <a:buChar char="○"/>
              <a:defRPr sz="3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355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Font typeface="Lato"/>
              <a:buChar char="■"/>
              <a:defRPr sz="3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355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Font typeface="Lato"/>
              <a:buChar char="●"/>
              <a:defRPr sz="3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355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Font typeface="Lato"/>
              <a:buChar char="○"/>
              <a:defRPr sz="3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355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Font typeface="Lato"/>
              <a:buChar char="■"/>
              <a:defRPr sz="3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buNone/>
              <a:defRPr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ctr">
              <a:buNone/>
              <a:defRPr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ctr">
              <a:buNone/>
              <a:defRPr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ctr">
              <a:buNone/>
              <a:defRPr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ctr">
              <a:buNone/>
              <a:defRPr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ctr">
              <a:buNone/>
              <a:defRPr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ctr">
              <a:buNone/>
              <a:defRPr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ctr">
              <a:buNone/>
              <a:defRPr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" name="Google Shape;2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6000" y="12224976"/>
            <a:ext cx="3839651" cy="111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/>
          <p:nvPr>
            <p:ph type="title"/>
          </p:nvPr>
        </p:nvSpPr>
        <p:spPr>
          <a:xfrm>
            <a:off x="1777075" y="707125"/>
            <a:ext cx="21035400" cy="12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/>
        </p:nvSpPr>
        <p:spPr>
          <a:xfrm>
            <a:off x="17912450" y="12739225"/>
            <a:ext cx="535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Netsertive Proprietary and Confidential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13200" y="12224973"/>
            <a:ext cx="24377700" cy="1491300"/>
          </a:xfrm>
          <a:prstGeom prst="rect">
            <a:avLst/>
          </a:prstGeom>
          <a:solidFill>
            <a:srgbClr val="1B73D1"/>
          </a:solidFill>
          <a:ln>
            <a:noFill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 txBox="1"/>
          <p:nvPr>
            <p:ph idx="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4"/>
          <p:cNvSpPr txBox="1"/>
          <p:nvPr/>
        </p:nvSpPr>
        <p:spPr>
          <a:xfrm>
            <a:off x="17912450" y="12739225"/>
            <a:ext cx="535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Netsertive Proprietary and Confidential</a:t>
            </a:r>
            <a:endParaRPr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7678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Headline and Subhead">
  <p:cSld name="CUSTOM_3_4_2_1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idx="1" type="body"/>
          </p:nvPr>
        </p:nvSpPr>
        <p:spPr>
          <a:xfrm>
            <a:off x="1777200" y="3769100"/>
            <a:ext cx="21035400" cy="60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635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Font typeface="Lato"/>
              <a:buChar char="●"/>
              <a:defRPr sz="3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355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Font typeface="Lato"/>
              <a:buChar char="○"/>
              <a:defRPr sz="3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355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Font typeface="Lato"/>
              <a:buChar char="■"/>
              <a:defRPr sz="3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355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Font typeface="Lato"/>
              <a:buChar char="●"/>
              <a:defRPr sz="3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355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Font typeface="Lato"/>
              <a:buChar char="○"/>
              <a:defRPr sz="3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355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Font typeface="Lato"/>
              <a:buChar char="■"/>
              <a:defRPr sz="3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6355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Font typeface="Lato"/>
              <a:buChar char="●"/>
              <a:defRPr sz="3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6355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Font typeface="Lato"/>
              <a:buChar char="○"/>
              <a:defRPr sz="3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6355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700"/>
              <a:buFont typeface="Lato"/>
              <a:buChar char="■"/>
              <a:defRPr sz="37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buNone/>
              <a:defRPr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ctr">
              <a:buNone/>
              <a:defRPr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ctr">
              <a:buNone/>
              <a:defRPr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ctr">
              <a:buNone/>
              <a:defRPr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ctr">
              <a:buNone/>
              <a:defRPr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ctr">
              <a:buNone/>
              <a:defRPr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ctr">
              <a:buNone/>
              <a:defRPr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ctr">
              <a:buNone/>
              <a:defRPr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" name="Google Shape;3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6000" y="12224976"/>
            <a:ext cx="3839651" cy="111095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/>
          <p:nvPr>
            <p:ph type="title"/>
          </p:nvPr>
        </p:nvSpPr>
        <p:spPr>
          <a:xfrm>
            <a:off x="1684350" y="1661725"/>
            <a:ext cx="21035400" cy="12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5" name="Google Shape;35;p5"/>
          <p:cNvSpPr txBox="1"/>
          <p:nvPr/>
        </p:nvSpPr>
        <p:spPr>
          <a:xfrm>
            <a:off x="17912450" y="12739225"/>
            <a:ext cx="535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Netsertive Proprietary and Confidential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13200" y="12224973"/>
            <a:ext cx="24377700" cy="1491300"/>
          </a:xfrm>
          <a:prstGeom prst="rect">
            <a:avLst/>
          </a:prstGeom>
          <a:solidFill>
            <a:srgbClr val="1B73D1"/>
          </a:solidFill>
          <a:ln>
            <a:noFill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 txBox="1"/>
          <p:nvPr>
            <p:ph idx="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5"/>
          <p:cNvSpPr txBox="1"/>
          <p:nvPr/>
        </p:nvSpPr>
        <p:spPr>
          <a:xfrm>
            <a:off x="17912450" y="12739225"/>
            <a:ext cx="535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Netsertive Proprietary and Confidential</a:t>
            </a:r>
            <a:endParaRPr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Google Shape;39;p5"/>
          <p:cNvSpPr txBox="1"/>
          <p:nvPr>
            <p:ph idx="3" type="subTitle"/>
          </p:nvPr>
        </p:nvSpPr>
        <p:spPr>
          <a:xfrm>
            <a:off x="8546525" y="862650"/>
            <a:ext cx="7284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2700"/>
              <a:buFont typeface="Montserrat"/>
              <a:buNone/>
              <a:defRPr sz="2700">
                <a:solidFill>
                  <a:srgbClr val="249BD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1400"/>
              <a:buNone/>
              <a:defRPr>
                <a:solidFill>
                  <a:srgbClr val="249BD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1400"/>
              <a:buNone/>
              <a:defRPr>
                <a:solidFill>
                  <a:srgbClr val="249BD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1400"/>
              <a:buNone/>
              <a:defRPr>
                <a:solidFill>
                  <a:srgbClr val="249BD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1400"/>
              <a:buNone/>
              <a:defRPr>
                <a:solidFill>
                  <a:srgbClr val="249BD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1400"/>
              <a:buNone/>
              <a:defRPr>
                <a:solidFill>
                  <a:srgbClr val="249BD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1400"/>
              <a:buNone/>
              <a:defRPr>
                <a:solidFill>
                  <a:srgbClr val="249BD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1400"/>
              <a:buNone/>
              <a:defRPr>
                <a:solidFill>
                  <a:srgbClr val="249BD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1400"/>
              <a:buNone/>
              <a:defRPr>
                <a:solidFill>
                  <a:srgbClr val="249BD2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678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Split Screen with Mobile Phone">
  <p:cSld name="CUSTOM_3_4_1_1_2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idx="1" type="subTitle"/>
          </p:nvPr>
        </p:nvSpPr>
        <p:spPr>
          <a:xfrm>
            <a:off x="1729500" y="4544375"/>
            <a:ext cx="8624700" cy="75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buNone/>
              <a:defRPr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ctr">
              <a:buNone/>
              <a:defRPr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ctr">
              <a:buNone/>
              <a:defRPr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ctr">
              <a:buNone/>
              <a:defRPr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ctr">
              <a:buNone/>
              <a:defRPr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ctr">
              <a:buNone/>
              <a:defRPr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ctr">
              <a:buNone/>
              <a:defRPr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ctr">
              <a:buNone/>
              <a:defRPr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6"/>
          <p:cNvSpPr txBox="1"/>
          <p:nvPr/>
        </p:nvSpPr>
        <p:spPr>
          <a:xfrm>
            <a:off x="17912450" y="12739225"/>
            <a:ext cx="535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Netsertive Proprietary and Confidential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13302535" y="0"/>
            <a:ext cx="11088300" cy="13716000"/>
          </a:xfrm>
          <a:prstGeom prst="rect">
            <a:avLst/>
          </a:prstGeom>
          <a:solidFill>
            <a:srgbClr val="1B73D1"/>
          </a:solidFill>
          <a:ln>
            <a:noFill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" name="Google Shape;45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95468" y="866066"/>
            <a:ext cx="7102494" cy="1104332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6"/>
          <p:cNvSpPr txBox="1"/>
          <p:nvPr>
            <p:ph idx="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6"/>
          <p:cNvSpPr txBox="1"/>
          <p:nvPr/>
        </p:nvSpPr>
        <p:spPr>
          <a:xfrm>
            <a:off x="17912450" y="12739225"/>
            <a:ext cx="535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Netsertive Proprietary and Confidential</a:t>
            </a:r>
            <a:endParaRPr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" name="Google Shape;48;p6"/>
          <p:cNvSpPr txBox="1"/>
          <p:nvPr>
            <p:ph type="title"/>
          </p:nvPr>
        </p:nvSpPr>
        <p:spPr>
          <a:xfrm>
            <a:off x="1729500" y="1926175"/>
            <a:ext cx="9894900" cy="12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3" type="subTitle"/>
          </p:nvPr>
        </p:nvSpPr>
        <p:spPr>
          <a:xfrm>
            <a:off x="1729500" y="1126975"/>
            <a:ext cx="7284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2700"/>
              <a:buFont typeface="Montserrat"/>
              <a:buNone/>
              <a:defRPr sz="2700">
                <a:solidFill>
                  <a:srgbClr val="249BD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1400"/>
              <a:buNone/>
              <a:defRPr>
                <a:solidFill>
                  <a:srgbClr val="249BD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1400"/>
              <a:buNone/>
              <a:defRPr>
                <a:solidFill>
                  <a:srgbClr val="249BD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1400"/>
              <a:buNone/>
              <a:defRPr>
                <a:solidFill>
                  <a:srgbClr val="249BD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1400"/>
              <a:buNone/>
              <a:defRPr>
                <a:solidFill>
                  <a:srgbClr val="249BD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1400"/>
              <a:buNone/>
              <a:defRPr>
                <a:solidFill>
                  <a:srgbClr val="249BD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1400"/>
              <a:buNone/>
              <a:defRPr>
                <a:solidFill>
                  <a:srgbClr val="249BD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1400"/>
              <a:buNone/>
              <a:defRPr>
                <a:solidFill>
                  <a:srgbClr val="249BD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1400"/>
              <a:buNone/>
              <a:defRPr>
                <a:solidFill>
                  <a:srgbClr val="249BD2"/>
                </a:solidFill>
              </a:defRPr>
            </a:lvl9pPr>
          </a:lstStyle>
          <a:p/>
        </p:txBody>
      </p:sp>
      <p:sp>
        <p:nvSpPr>
          <p:cNvPr id="50" name="Google Shape;50;p6"/>
          <p:cNvSpPr/>
          <p:nvPr/>
        </p:nvSpPr>
        <p:spPr>
          <a:xfrm>
            <a:off x="16488700" y="1339488"/>
            <a:ext cx="4716000" cy="9875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6"/>
          <p:cNvSpPr/>
          <p:nvPr/>
        </p:nvSpPr>
        <p:spPr>
          <a:xfrm>
            <a:off x="20088501" y="6896533"/>
            <a:ext cx="3307800" cy="33087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1B73D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750" lIns="243750" spcFirstLastPara="1" rIns="243750" wrap="square" tIns="24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249BD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" name="Google Shape;52;p6"/>
          <p:cNvSpPr txBox="1"/>
          <p:nvPr>
            <p:ph idx="4" type="subTitle"/>
          </p:nvPr>
        </p:nvSpPr>
        <p:spPr>
          <a:xfrm>
            <a:off x="20562800" y="7587725"/>
            <a:ext cx="2359200" cy="19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2700"/>
              <a:buFont typeface="Lato"/>
              <a:buNone/>
              <a:defRPr sz="2700">
                <a:solidFill>
                  <a:srgbClr val="249BD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678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Split Screen">
  <p:cSld name="CUSTOM_3_4_1_1_2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idx="1" type="subTitle"/>
          </p:nvPr>
        </p:nvSpPr>
        <p:spPr>
          <a:xfrm>
            <a:off x="1729500" y="4544375"/>
            <a:ext cx="8624700" cy="75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buNone/>
              <a:defRPr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ctr">
              <a:buNone/>
              <a:defRPr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ctr">
              <a:buNone/>
              <a:defRPr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ctr">
              <a:buNone/>
              <a:defRPr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ctr">
              <a:buNone/>
              <a:defRPr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ctr">
              <a:buNone/>
              <a:defRPr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ctr">
              <a:buNone/>
              <a:defRPr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ctr">
              <a:buNone/>
              <a:defRPr sz="2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7"/>
          <p:cNvSpPr txBox="1"/>
          <p:nvPr/>
        </p:nvSpPr>
        <p:spPr>
          <a:xfrm>
            <a:off x="17912450" y="12739225"/>
            <a:ext cx="535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Netsertive Proprietary and Confidential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13302535" y="0"/>
            <a:ext cx="11088300" cy="13716000"/>
          </a:xfrm>
          <a:prstGeom prst="rect">
            <a:avLst/>
          </a:prstGeom>
          <a:solidFill>
            <a:srgbClr val="1B73D1"/>
          </a:solidFill>
          <a:ln>
            <a:noFill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7"/>
          <p:cNvSpPr txBox="1"/>
          <p:nvPr>
            <p:ph idx="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7"/>
          <p:cNvSpPr txBox="1"/>
          <p:nvPr/>
        </p:nvSpPr>
        <p:spPr>
          <a:xfrm>
            <a:off x="17912450" y="12739225"/>
            <a:ext cx="535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Netsertive Proprietary and Confidential</a:t>
            </a:r>
            <a:endParaRPr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7"/>
          <p:cNvSpPr txBox="1"/>
          <p:nvPr>
            <p:ph type="title"/>
          </p:nvPr>
        </p:nvSpPr>
        <p:spPr>
          <a:xfrm>
            <a:off x="1729500" y="1926175"/>
            <a:ext cx="9894900" cy="12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1" name="Google Shape;61;p7"/>
          <p:cNvSpPr txBox="1"/>
          <p:nvPr>
            <p:ph idx="3" type="subTitle"/>
          </p:nvPr>
        </p:nvSpPr>
        <p:spPr>
          <a:xfrm>
            <a:off x="1729500" y="1126975"/>
            <a:ext cx="7284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2700"/>
              <a:buFont typeface="Montserrat"/>
              <a:buNone/>
              <a:defRPr sz="2700">
                <a:solidFill>
                  <a:srgbClr val="249BD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1400"/>
              <a:buNone/>
              <a:defRPr>
                <a:solidFill>
                  <a:srgbClr val="249BD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1400"/>
              <a:buNone/>
              <a:defRPr>
                <a:solidFill>
                  <a:srgbClr val="249BD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1400"/>
              <a:buNone/>
              <a:defRPr>
                <a:solidFill>
                  <a:srgbClr val="249BD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1400"/>
              <a:buNone/>
              <a:defRPr>
                <a:solidFill>
                  <a:srgbClr val="249BD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1400"/>
              <a:buNone/>
              <a:defRPr>
                <a:solidFill>
                  <a:srgbClr val="249BD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1400"/>
              <a:buNone/>
              <a:defRPr>
                <a:solidFill>
                  <a:srgbClr val="249BD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1400"/>
              <a:buNone/>
              <a:defRPr>
                <a:solidFill>
                  <a:srgbClr val="249BD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1400"/>
              <a:buNone/>
              <a:defRPr>
                <a:solidFill>
                  <a:srgbClr val="249BD2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678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omputer Screen">
  <p:cSld name="CUSTOM_2_1_2_2_2_2_2_1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13197" y="9406533"/>
            <a:ext cx="24377700" cy="4309500"/>
          </a:xfrm>
          <a:prstGeom prst="rect">
            <a:avLst/>
          </a:prstGeom>
          <a:solidFill>
            <a:srgbClr val="1B73D1"/>
          </a:solidFill>
          <a:ln>
            <a:noFill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8"/>
          <p:cNvPicPr preferRelativeResize="0"/>
          <p:nvPr/>
        </p:nvPicPr>
        <p:blipFill rotWithShape="1">
          <a:blip r:embed="rId2">
            <a:alphaModFix/>
          </a:blip>
          <a:srcRect b="18086" l="0" r="0" t="0"/>
          <a:stretch/>
        </p:blipFill>
        <p:spPr>
          <a:xfrm>
            <a:off x="3999101" y="3685200"/>
            <a:ext cx="16421746" cy="815993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/>
          <p:nvPr/>
        </p:nvSpPr>
        <p:spPr>
          <a:xfrm>
            <a:off x="6026825" y="4275525"/>
            <a:ext cx="12350700" cy="75696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anchorCtr="0" anchor="ctr" bIns="243750" lIns="243750" spcFirstLastPara="1" rIns="243750" wrap="square" tIns="243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8"/>
          <p:cNvPicPr preferRelativeResize="0"/>
          <p:nvPr/>
        </p:nvPicPr>
        <p:blipFill rotWithShape="1">
          <a:blip r:embed="rId2">
            <a:alphaModFix/>
          </a:blip>
          <a:srcRect b="0" l="0" r="0" t="89044"/>
          <a:stretch/>
        </p:blipFill>
        <p:spPr>
          <a:xfrm>
            <a:off x="3983196" y="11599601"/>
            <a:ext cx="16421746" cy="109133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/>
        </p:nvSpPr>
        <p:spPr>
          <a:xfrm>
            <a:off x="17702176" y="8055908"/>
            <a:ext cx="3307800" cy="33087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1B73D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750" lIns="243750" spcFirstLastPara="1" rIns="243750" wrap="square" tIns="243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249BD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8" name="Google Shape;68;p8"/>
          <p:cNvSpPr txBox="1"/>
          <p:nvPr>
            <p:ph idx="1" type="subTitle"/>
          </p:nvPr>
        </p:nvSpPr>
        <p:spPr>
          <a:xfrm>
            <a:off x="18176475" y="8670900"/>
            <a:ext cx="2359200" cy="19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2700"/>
              <a:buFont typeface="Lato"/>
              <a:buNone/>
              <a:defRPr sz="2700">
                <a:solidFill>
                  <a:srgbClr val="249BD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type="title"/>
          </p:nvPr>
        </p:nvSpPr>
        <p:spPr>
          <a:xfrm>
            <a:off x="1617575" y="1949725"/>
            <a:ext cx="21142500" cy="12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0" name="Google Shape;70;p8"/>
          <p:cNvSpPr txBox="1"/>
          <p:nvPr>
            <p:ph idx="2" type="subTitle"/>
          </p:nvPr>
        </p:nvSpPr>
        <p:spPr>
          <a:xfrm>
            <a:off x="8546525" y="1144875"/>
            <a:ext cx="7284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2700"/>
              <a:buFont typeface="Montserrat"/>
              <a:buNone/>
              <a:defRPr sz="2700">
                <a:solidFill>
                  <a:srgbClr val="249BD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1400"/>
              <a:buNone/>
              <a:defRPr>
                <a:solidFill>
                  <a:srgbClr val="249BD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1400"/>
              <a:buNone/>
              <a:defRPr>
                <a:solidFill>
                  <a:srgbClr val="249BD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1400"/>
              <a:buNone/>
              <a:defRPr>
                <a:solidFill>
                  <a:srgbClr val="249BD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1400"/>
              <a:buNone/>
              <a:defRPr>
                <a:solidFill>
                  <a:srgbClr val="249BD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1400"/>
              <a:buNone/>
              <a:defRPr>
                <a:solidFill>
                  <a:srgbClr val="249BD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1400"/>
              <a:buNone/>
              <a:defRPr>
                <a:solidFill>
                  <a:srgbClr val="249BD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1400"/>
              <a:buNone/>
              <a:defRPr>
                <a:solidFill>
                  <a:srgbClr val="249BD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49BD2"/>
              </a:buClr>
              <a:buSzPts val="1400"/>
              <a:buNone/>
              <a:defRPr>
                <a:solidFill>
                  <a:srgbClr val="249BD2"/>
                </a:solidFill>
              </a:defRPr>
            </a:lvl9pPr>
          </a:lstStyle>
          <a:p/>
        </p:txBody>
      </p:sp>
      <p:sp>
        <p:nvSpPr>
          <p:cNvPr id="71" name="Google Shape;71;p8"/>
          <p:cNvSpPr txBox="1"/>
          <p:nvPr>
            <p:ph idx="3" type="subTitle"/>
          </p:nvPr>
        </p:nvSpPr>
        <p:spPr>
          <a:xfrm>
            <a:off x="1323525" y="5213625"/>
            <a:ext cx="3530400" cy="3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2" name="Google Shape;72;p8"/>
          <p:cNvSpPr txBox="1"/>
          <p:nvPr>
            <p:ph idx="1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ctr">
              <a:buNone/>
              <a:defRPr sz="2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8"/>
          <p:cNvSpPr txBox="1"/>
          <p:nvPr/>
        </p:nvSpPr>
        <p:spPr>
          <a:xfrm>
            <a:off x="17912450" y="12739225"/>
            <a:ext cx="535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Netsertive Proprietary and Confidential</a:t>
            </a:r>
            <a:endParaRPr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4104">
          <p15:clr>
            <a:srgbClr val="FA7B17"/>
          </p15:clr>
        </p15:guide>
        <p15:guide id="2" orient="horz" pos="1739">
          <p15:clr>
            <a:srgbClr val="FA7B17"/>
          </p15:clr>
        </p15:guide>
        <p15:guide id="3" pos="14169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Section Header 1">
  <p:cSld name="CUSTOM_6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24377700" cy="13716000"/>
          </a:xfrm>
          <a:prstGeom prst="rect">
            <a:avLst/>
          </a:prstGeom>
          <a:gradFill>
            <a:gsLst>
              <a:gs pos="0">
                <a:srgbClr val="1B73D1"/>
              </a:gs>
              <a:gs pos="100000">
                <a:srgbClr val="249BD2"/>
              </a:gs>
            </a:gsLst>
            <a:lin ang="0" scaled="0"/>
          </a:gradFill>
          <a:ln>
            <a:noFill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" name="Google Shape;76;p9"/>
          <p:cNvGrpSpPr/>
          <p:nvPr/>
        </p:nvGrpSpPr>
        <p:grpSpPr>
          <a:xfrm>
            <a:off x="2233527" y="9974417"/>
            <a:ext cx="7787953" cy="1252450"/>
            <a:chOff x="855270" y="3272616"/>
            <a:chExt cx="3273900" cy="740700"/>
          </a:xfrm>
        </p:grpSpPr>
        <p:sp>
          <p:nvSpPr>
            <p:cNvPr id="77" name="Google Shape;77;p9"/>
            <p:cNvSpPr/>
            <p:nvPr/>
          </p:nvSpPr>
          <p:spPr>
            <a:xfrm>
              <a:off x="855270" y="3272616"/>
              <a:ext cx="3273900" cy="7407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249BD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7674" sx="102000" rotWithShape="0" algn="ctr" sy="102000">
                <a:srgbClr val="000000">
                  <a:alpha val="20780"/>
                </a:srgbClr>
              </a:outerShdw>
            </a:effectLst>
          </p:spPr>
          <p:txBody>
            <a:bodyPr anchorCtr="0" anchor="ctr" bIns="121850" lIns="243750" spcFirstLastPara="1" rIns="243750" wrap="square" tIns="121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9"/>
            <p:cNvSpPr txBox="1"/>
            <p:nvPr/>
          </p:nvSpPr>
          <p:spPr>
            <a:xfrm>
              <a:off x="1480585" y="3362907"/>
              <a:ext cx="2634600" cy="53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rPr b="0" i="0" lang="en-US" sz="4000" u="none" cap="none" strike="noStrike">
                  <a:solidFill>
                    <a:srgbClr val="7D7D7D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Win </a:t>
              </a:r>
              <a:r>
                <a:rPr lang="en-US" sz="4000">
                  <a:solidFill>
                    <a:srgbClr val="7D7D7D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at the Local Level</a:t>
              </a:r>
              <a:endParaRPr b="0" i="0" sz="4000" u="none" cap="none" strike="noStrike">
                <a:solidFill>
                  <a:srgbClr val="7D7D7D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cxnSp>
          <p:nvCxnSpPr>
            <p:cNvPr id="79" name="Google Shape;79;p9"/>
            <p:cNvCxnSpPr/>
            <p:nvPr/>
          </p:nvCxnSpPr>
          <p:spPr>
            <a:xfrm>
              <a:off x="1381957" y="3484251"/>
              <a:ext cx="0" cy="289800"/>
            </a:xfrm>
            <a:prstGeom prst="straightConnector1">
              <a:avLst/>
            </a:prstGeom>
            <a:noFill/>
            <a:ln cap="flat" cmpd="sng" w="9525">
              <a:solidFill>
                <a:srgbClr val="DBDBDB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80" name="Google Shape;8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33551" y="1573133"/>
            <a:ext cx="3963169" cy="11466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ker" id="81" name="Google Shape;8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3050" y="9998077"/>
            <a:ext cx="1252223" cy="1252223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9"/>
          <p:cNvSpPr txBox="1"/>
          <p:nvPr>
            <p:ph idx="1" type="subTitle"/>
          </p:nvPr>
        </p:nvSpPr>
        <p:spPr>
          <a:xfrm>
            <a:off x="2369200" y="4071775"/>
            <a:ext cx="14502600" cy="1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3" name="Google Shape;83;p9"/>
          <p:cNvSpPr txBox="1"/>
          <p:nvPr>
            <p:ph type="title"/>
          </p:nvPr>
        </p:nvSpPr>
        <p:spPr>
          <a:xfrm>
            <a:off x="2391350" y="5688100"/>
            <a:ext cx="16938300" cy="23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Montserrat SemiBold"/>
              <a:buNone/>
              <a:defRPr sz="8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Section Header 2">
  <p:cSld name="CUSTOM_6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0" y="0"/>
            <a:ext cx="24377700" cy="13716000"/>
          </a:xfrm>
          <a:prstGeom prst="rect">
            <a:avLst/>
          </a:prstGeom>
          <a:gradFill>
            <a:gsLst>
              <a:gs pos="0">
                <a:srgbClr val="1B73D1"/>
              </a:gs>
              <a:gs pos="100000">
                <a:srgbClr val="249BD2"/>
              </a:gs>
            </a:gsLst>
            <a:lin ang="0" scaled="0"/>
          </a:gradFill>
          <a:ln>
            <a:noFill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33551" y="1573133"/>
            <a:ext cx="3963169" cy="114663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0"/>
          <p:cNvSpPr txBox="1"/>
          <p:nvPr>
            <p:ph idx="1" type="subTitle"/>
          </p:nvPr>
        </p:nvSpPr>
        <p:spPr>
          <a:xfrm>
            <a:off x="2369200" y="4071775"/>
            <a:ext cx="14502600" cy="1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8" name="Google Shape;88;p10"/>
          <p:cNvSpPr txBox="1"/>
          <p:nvPr>
            <p:ph type="title"/>
          </p:nvPr>
        </p:nvSpPr>
        <p:spPr>
          <a:xfrm>
            <a:off x="2391350" y="5688100"/>
            <a:ext cx="16938300" cy="23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Montserrat SemiBold"/>
              <a:buNone/>
              <a:defRPr sz="8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/>
          <p:nvPr>
            <p:ph type="title"/>
          </p:nvPr>
        </p:nvSpPr>
        <p:spPr>
          <a:xfrm>
            <a:off x="2302775" y="1885150"/>
            <a:ext cx="18709500" cy="76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700"/>
              <a:buNone/>
            </a:pPr>
            <a:r>
              <a:rPr lang="en-US" sz="10000"/>
              <a:t>Franchise Growth </a:t>
            </a:r>
            <a:br>
              <a:rPr lang="en-US" sz="10000"/>
            </a:br>
            <a:r>
              <a:rPr lang="en-US" sz="10000"/>
              <a:t>Benchmark Survey 2023</a:t>
            </a:r>
            <a:endParaRPr sz="10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700"/>
              <a:buNone/>
            </a:pPr>
            <a:r>
              <a:t/>
            </a:r>
            <a:endParaRPr sz="10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700"/>
              <a:buNone/>
            </a:pPr>
            <a:r>
              <a:rPr lang="en-US" sz="6000">
                <a:latin typeface="Montserrat Light"/>
                <a:ea typeface="Montserrat Light"/>
                <a:cs typeface="Montserrat Light"/>
                <a:sym typeface="Montserrat Light"/>
              </a:rPr>
              <a:t>Unveiling Average Consumer and FranDev </a:t>
            </a:r>
            <a:br>
              <a:rPr lang="en-US" sz="6000"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6000">
                <a:latin typeface="Montserrat Light"/>
                <a:ea typeface="Montserrat Light"/>
                <a:cs typeface="Montserrat Light"/>
                <a:sym typeface="Montserrat Light"/>
              </a:rPr>
              <a:t>CPL and CPA Across Franchise Verticals</a:t>
            </a:r>
            <a:endParaRPr sz="8000">
              <a:solidFill>
                <a:schemeClr val="accent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6"/>
          <p:cNvSpPr txBox="1"/>
          <p:nvPr>
            <p:ph idx="1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0" name="Google Shape;230;p26"/>
          <p:cNvSpPr txBox="1"/>
          <p:nvPr>
            <p:ph type="title"/>
          </p:nvPr>
        </p:nvSpPr>
        <p:spPr>
          <a:xfrm>
            <a:off x="1777075" y="707125"/>
            <a:ext cx="21035400" cy="12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the annual value of a client / customer?</a:t>
            </a:r>
            <a:endParaRPr/>
          </a:p>
        </p:txBody>
      </p:sp>
      <p:sp>
        <p:nvSpPr>
          <p:cNvPr id="231" name="Google Shape;231;p26"/>
          <p:cNvSpPr txBox="1"/>
          <p:nvPr>
            <p:ph idx="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2" name="Google Shape;232;p26"/>
          <p:cNvSpPr txBox="1"/>
          <p:nvPr>
            <p:ph idx="1" type="body"/>
          </p:nvPr>
        </p:nvSpPr>
        <p:spPr>
          <a:xfrm>
            <a:off x="1777200" y="3007950"/>
            <a:ext cx="6452400" cy="68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$2,500 average annual value of a customer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*All industries except F&amp;B</a:t>
            </a:r>
            <a:endParaRPr/>
          </a:p>
        </p:txBody>
      </p:sp>
      <p:graphicFrame>
        <p:nvGraphicFramePr>
          <p:cNvPr id="233" name="Google Shape;233;p26"/>
          <p:cNvGraphicFramePr/>
          <p:nvPr/>
        </p:nvGraphicFramePr>
        <p:xfrm>
          <a:off x="9208050" y="3007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{71CB48BD-ACD1-4DEA-8115-5020347B4CDC}</a:tableStyleId>
              </a:tblPr>
              <a:tblGrid>
                <a:gridCol w="6670400"/>
                <a:gridCol w="6670400"/>
              </a:tblGrid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Industry</a:t>
                      </a:r>
                      <a:endParaRPr b="1" sz="35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Average Annual Value </a:t>
                      </a:r>
                      <a:endParaRPr b="1" sz="35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solidFill>
                      <a:schemeClr val="dk1"/>
                    </a:solidFill>
                  </a:tcPr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Business / Commercial Services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$2,000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Child Care / Education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$900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1091100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Entertainment / Children Entertainment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$8,100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Food and Beverage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Health and Wellness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$1,942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Home Services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$1,895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Retail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$832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 txBox="1"/>
          <p:nvPr>
            <p:ph idx="1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0" name="Google Shape;240;p27"/>
          <p:cNvSpPr txBox="1"/>
          <p:nvPr>
            <p:ph type="title"/>
          </p:nvPr>
        </p:nvSpPr>
        <p:spPr>
          <a:xfrm>
            <a:off x="1777075" y="707125"/>
            <a:ext cx="21035400" cy="12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</a:t>
            </a:r>
            <a:r>
              <a:rPr lang="en-US"/>
              <a:t>hat is your average cost-per-lead (CPL)?</a:t>
            </a:r>
            <a:endParaRPr/>
          </a:p>
        </p:txBody>
      </p:sp>
      <p:sp>
        <p:nvSpPr>
          <p:cNvPr id="241" name="Google Shape;241;p27"/>
          <p:cNvSpPr txBox="1"/>
          <p:nvPr>
            <p:ph idx="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2" name="Google Shape;242;p27"/>
          <p:cNvSpPr txBox="1"/>
          <p:nvPr>
            <p:ph idx="1" type="body"/>
          </p:nvPr>
        </p:nvSpPr>
        <p:spPr>
          <a:xfrm>
            <a:off x="1595300" y="3007950"/>
            <a:ext cx="6452400" cy="68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>
                <a:solidFill>
                  <a:schemeClr val="dk1"/>
                </a:solidFill>
              </a:rPr>
              <a:t>$110 average CPL</a:t>
            </a:r>
            <a:endParaRPr sz="5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*Across all industries</a:t>
            </a:r>
            <a:endParaRPr/>
          </a:p>
        </p:txBody>
      </p:sp>
      <p:graphicFrame>
        <p:nvGraphicFramePr>
          <p:cNvPr id="243" name="Google Shape;243;p27"/>
          <p:cNvGraphicFramePr/>
          <p:nvPr/>
        </p:nvGraphicFramePr>
        <p:xfrm>
          <a:off x="9208050" y="3007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{71CB48BD-ACD1-4DEA-8115-5020347B4CDC}</a:tableStyleId>
              </a:tblPr>
              <a:tblGrid>
                <a:gridCol w="6670400"/>
                <a:gridCol w="6670400"/>
              </a:tblGrid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Industry</a:t>
                      </a:r>
                      <a:endParaRPr b="1" sz="35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Average CPL</a:t>
                      </a:r>
                      <a:r>
                        <a:rPr b="1" lang="en-US" sz="35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endParaRPr b="1" sz="35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solidFill>
                      <a:schemeClr val="dk1"/>
                    </a:solidFill>
                  </a:tcPr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Business / Commercial Services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Child Care / Education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$34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1091100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Entertainment / Children Entertainment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$25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Food and Beverage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Health and Wellness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$201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Home Services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$93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Retail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$55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"/>
          <p:cNvSpPr txBox="1"/>
          <p:nvPr>
            <p:ph idx="1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0" name="Google Shape;250;p28"/>
          <p:cNvSpPr txBox="1"/>
          <p:nvPr>
            <p:ph type="title"/>
          </p:nvPr>
        </p:nvSpPr>
        <p:spPr>
          <a:xfrm>
            <a:off x="1777075" y="707125"/>
            <a:ext cx="21035400" cy="12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</a:t>
            </a:r>
            <a:r>
              <a:rPr lang="en-US"/>
              <a:t>hat is your average cost-per-new-client (CPA)?</a:t>
            </a:r>
            <a:endParaRPr/>
          </a:p>
        </p:txBody>
      </p:sp>
      <p:sp>
        <p:nvSpPr>
          <p:cNvPr id="251" name="Google Shape;251;p28"/>
          <p:cNvSpPr txBox="1"/>
          <p:nvPr>
            <p:ph idx="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2" name="Google Shape;252;p28"/>
          <p:cNvSpPr txBox="1"/>
          <p:nvPr>
            <p:ph idx="1" type="body"/>
          </p:nvPr>
        </p:nvSpPr>
        <p:spPr>
          <a:xfrm>
            <a:off x="1595300" y="3007950"/>
            <a:ext cx="6452400" cy="68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>
                <a:solidFill>
                  <a:schemeClr val="dk1"/>
                </a:solidFill>
              </a:rPr>
              <a:t>$</a:t>
            </a:r>
            <a:r>
              <a:rPr lang="en-US" sz="5900">
                <a:solidFill>
                  <a:schemeClr val="dk1"/>
                </a:solidFill>
              </a:rPr>
              <a:t>110</a:t>
            </a:r>
            <a:r>
              <a:rPr lang="en-US" sz="5900">
                <a:solidFill>
                  <a:schemeClr val="dk1"/>
                </a:solidFill>
              </a:rPr>
              <a:t> average CPA</a:t>
            </a:r>
            <a:endParaRPr sz="5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*Across all industries</a:t>
            </a:r>
            <a:endParaRPr/>
          </a:p>
        </p:txBody>
      </p:sp>
      <p:graphicFrame>
        <p:nvGraphicFramePr>
          <p:cNvPr id="253" name="Google Shape;253;p28"/>
          <p:cNvGraphicFramePr/>
          <p:nvPr/>
        </p:nvGraphicFramePr>
        <p:xfrm>
          <a:off x="9208050" y="3007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{71CB48BD-ACD1-4DEA-8115-5020347B4CDC}</a:tableStyleId>
              </a:tblPr>
              <a:tblGrid>
                <a:gridCol w="6670400"/>
                <a:gridCol w="6670400"/>
              </a:tblGrid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Industry</a:t>
                      </a:r>
                      <a:endParaRPr b="1" sz="35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Average CPA </a:t>
                      </a:r>
                      <a:endParaRPr b="1" sz="35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solidFill>
                      <a:schemeClr val="dk1"/>
                    </a:solidFill>
                  </a:tcPr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Business / Commercial Services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Child Care / Education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$28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1091100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Entertainment / Children Entertainment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Food and Beverage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Health and Wellness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$72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Home Services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$430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Retail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$53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/>
          <p:nvPr>
            <p:ph idx="1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0" name="Google Shape;260;p29"/>
          <p:cNvSpPr txBox="1"/>
          <p:nvPr>
            <p:ph type="title"/>
          </p:nvPr>
        </p:nvSpPr>
        <p:spPr>
          <a:xfrm>
            <a:off x="1777075" y="707125"/>
            <a:ext cx="21035400" cy="12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Have these numbers increased </a:t>
            </a:r>
            <a:br>
              <a:rPr lang="en-US"/>
            </a:br>
            <a:r>
              <a:rPr lang="en-US"/>
              <a:t>in the past 12 months?</a:t>
            </a:r>
            <a:endParaRPr/>
          </a:p>
        </p:txBody>
      </p:sp>
      <p:sp>
        <p:nvSpPr>
          <p:cNvPr id="261" name="Google Shape;261;p29"/>
          <p:cNvSpPr txBox="1"/>
          <p:nvPr>
            <p:ph idx="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2" name="Google Shape;262;p2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8963" y="3407582"/>
            <a:ext cx="13199775" cy="816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0"/>
          <p:cNvSpPr txBox="1"/>
          <p:nvPr>
            <p:ph type="title"/>
          </p:nvPr>
        </p:nvSpPr>
        <p:spPr>
          <a:xfrm>
            <a:off x="2391350" y="5688100"/>
            <a:ext cx="19483800" cy="23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Franchise Development Marketing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1"/>
          <p:cNvSpPr txBox="1"/>
          <p:nvPr>
            <p:ph idx="1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5" name="Google Shape;275;p31"/>
          <p:cNvSpPr txBox="1"/>
          <p:nvPr>
            <p:ph type="title"/>
          </p:nvPr>
        </p:nvSpPr>
        <p:spPr>
          <a:xfrm>
            <a:off x="1777075" y="707125"/>
            <a:ext cx="21035400" cy="23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</a:t>
            </a:r>
            <a:r>
              <a:rPr lang="en-US"/>
              <a:t>equired initial investment level </a:t>
            </a:r>
            <a:br>
              <a:rPr lang="en-US"/>
            </a:br>
            <a:r>
              <a:rPr lang="en-US"/>
              <a:t>including the franchise fee</a:t>
            </a:r>
            <a:endParaRPr/>
          </a:p>
        </p:txBody>
      </p:sp>
      <p:sp>
        <p:nvSpPr>
          <p:cNvPr id="276" name="Google Shape;276;p31"/>
          <p:cNvSpPr txBox="1"/>
          <p:nvPr>
            <p:ph idx="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7" name="Google Shape;277;p31"/>
          <p:cNvSpPr txBox="1"/>
          <p:nvPr>
            <p:ph idx="1" type="body"/>
          </p:nvPr>
        </p:nvSpPr>
        <p:spPr>
          <a:xfrm>
            <a:off x="1595300" y="3312750"/>
            <a:ext cx="6452400" cy="68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>
                <a:solidFill>
                  <a:schemeClr val="dk1"/>
                </a:solidFill>
              </a:rPr>
              <a:t>$286k Average Initial Investment</a:t>
            </a:r>
            <a:endParaRPr sz="5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*Across all industries</a:t>
            </a:r>
            <a:endParaRPr/>
          </a:p>
        </p:txBody>
      </p:sp>
      <p:graphicFrame>
        <p:nvGraphicFramePr>
          <p:cNvPr id="278" name="Google Shape;278;p31"/>
          <p:cNvGraphicFramePr/>
          <p:nvPr/>
        </p:nvGraphicFramePr>
        <p:xfrm>
          <a:off x="9208050" y="3312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{71CB48BD-ACD1-4DEA-8115-5020347B4CDC}</a:tableStyleId>
              </a:tblPr>
              <a:tblGrid>
                <a:gridCol w="6670400"/>
                <a:gridCol w="6670400"/>
              </a:tblGrid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Industry</a:t>
                      </a:r>
                      <a:endParaRPr b="1" sz="35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Average Fee </a:t>
                      </a:r>
                      <a:endParaRPr b="1" sz="35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solidFill>
                      <a:schemeClr val="dk1"/>
                    </a:solidFill>
                  </a:tcPr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Business / Commercial Services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$183,500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Child Care / Education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$200,000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1091100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Entertainment / Children Entertainment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500">
                          <a:solidFill>
                            <a:schemeClr val="accent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$200,000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Food and Beverage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$600,000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Health and Wellness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$428,333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Home Services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$172,246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Retail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$373,333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2"/>
          <p:cNvSpPr txBox="1"/>
          <p:nvPr>
            <p:ph idx="1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5" name="Google Shape;285;p32"/>
          <p:cNvSpPr txBox="1"/>
          <p:nvPr>
            <p:ph type="title"/>
          </p:nvPr>
        </p:nvSpPr>
        <p:spPr>
          <a:xfrm>
            <a:off x="1777075" y="707125"/>
            <a:ext cx="21035400" cy="12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many new locations are you looking </a:t>
            </a:r>
            <a:br>
              <a:rPr lang="en-US"/>
            </a:br>
            <a:r>
              <a:rPr lang="en-US"/>
              <a:t>to sign in the next 12 months?</a:t>
            </a:r>
            <a:endParaRPr/>
          </a:p>
        </p:txBody>
      </p:sp>
      <p:sp>
        <p:nvSpPr>
          <p:cNvPr id="286" name="Google Shape;286;p32"/>
          <p:cNvSpPr txBox="1"/>
          <p:nvPr>
            <p:ph idx="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7" name="Google Shape;287;p3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8100" y="3265225"/>
            <a:ext cx="12901500" cy="797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3"/>
          <p:cNvSpPr txBox="1"/>
          <p:nvPr>
            <p:ph idx="1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4" name="Google Shape;294;p33"/>
          <p:cNvSpPr txBox="1"/>
          <p:nvPr>
            <p:ph type="title"/>
          </p:nvPr>
        </p:nvSpPr>
        <p:spPr>
          <a:xfrm>
            <a:off x="1777075" y="707125"/>
            <a:ext cx="21035400" cy="12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 you get the majority of your leads organically </a:t>
            </a:r>
            <a:br>
              <a:rPr lang="en-US"/>
            </a:br>
            <a:r>
              <a:rPr lang="en-US"/>
              <a:t>or through paid methods?</a:t>
            </a:r>
            <a:endParaRPr/>
          </a:p>
        </p:txBody>
      </p:sp>
      <p:sp>
        <p:nvSpPr>
          <p:cNvPr id="295" name="Google Shape;295;p33"/>
          <p:cNvSpPr txBox="1"/>
          <p:nvPr>
            <p:ph idx="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6" name="Google Shape;296;p3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9863" y="3461075"/>
            <a:ext cx="18729827" cy="778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4"/>
          <p:cNvSpPr txBox="1"/>
          <p:nvPr>
            <p:ph type="title"/>
          </p:nvPr>
        </p:nvSpPr>
        <p:spPr>
          <a:xfrm>
            <a:off x="1777075" y="707125"/>
            <a:ext cx="21035400" cy="12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</a:t>
            </a:r>
            <a:r>
              <a:rPr lang="en-US"/>
              <a:t>arketing channels that you use </a:t>
            </a:r>
            <a:br>
              <a:rPr lang="en-US"/>
            </a:br>
            <a:r>
              <a:rPr lang="en-US"/>
              <a:t>to attract new franchisees</a:t>
            </a:r>
            <a:endParaRPr/>
          </a:p>
        </p:txBody>
      </p:sp>
      <p:sp>
        <p:nvSpPr>
          <p:cNvPr id="303" name="Google Shape;303;p34"/>
          <p:cNvSpPr txBox="1"/>
          <p:nvPr>
            <p:ph idx="1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4" name="Google Shape;304;p34"/>
          <p:cNvSpPr txBox="1"/>
          <p:nvPr>
            <p:ph idx="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5" name="Google Shape;305;p3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5538" y="2612888"/>
            <a:ext cx="15326574" cy="947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5"/>
          <p:cNvSpPr txBox="1"/>
          <p:nvPr>
            <p:ph idx="1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2" name="Google Shape;312;p35"/>
          <p:cNvSpPr txBox="1"/>
          <p:nvPr>
            <p:ph type="title"/>
          </p:nvPr>
        </p:nvSpPr>
        <p:spPr>
          <a:xfrm>
            <a:off x="1777075" y="707125"/>
            <a:ext cx="21035400" cy="12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your annual franchise development budget?</a:t>
            </a:r>
            <a:endParaRPr/>
          </a:p>
        </p:txBody>
      </p:sp>
      <p:sp>
        <p:nvSpPr>
          <p:cNvPr id="313" name="Google Shape;313;p35"/>
          <p:cNvSpPr txBox="1"/>
          <p:nvPr>
            <p:ph idx="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4" name="Google Shape;314;p35"/>
          <p:cNvSpPr txBox="1"/>
          <p:nvPr>
            <p:ph idx="1" type="body"/>
          </p:nvPr>
        </p:nvSpPr>
        <p:spPr>
          <a:xfrm>
            <a:off x="1595300" y="2855550"/>
            <a:ext cx="6452400" cy="68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>
                <a:solidFill>
                  <a:schemeClr val="dk1"/>
                </a:solidFill>
              </a:rPr>
              <a:t>$700k Average FranDev Budget</a:t>
            </a:r>
            <a:endParaRPr sz="5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*Across all industries</a:t>
            </a:r>
            <a:endParaRPr/>
          </a:p>
        </p:txBody>
      </p:sp>
      <p:graphicFrame>
        <p:nvGraphicFramePr>
          <p:cNvPr id="315" name="Google Shape;315;p35"/>
          <p:cNvGraphicFramePr/>
          <p:nvPr/>
        </p:nvGraphicFramePr>
        <p:xfrm>
          <a:off x="9208050" y="2855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{71CB48BD-ACD1-4DEA-8115-5020347B4CDC}</a:tableStyleId>
              </a:tblPr>
              <a:tblGrid>
                <a:gridCol w="6670400"/>
                <a:gridCol w="6670400"/>
              </a:tblGrid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Industry</a:t>
                      </a:r>
                      <a:endParaRPr b="1" sz="35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Average Budget</a:t>
                      </a:r>
                      <a:endParaRPr b="1" sz="35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solidFill>
                      <a:schemeClr val="dk1"/>
                    </a:solidFill>
                  </a:tcPr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Business / Commercial Services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$500,000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Child Care / Education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$60,000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92217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Entertainment / Children Entertainment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$30,000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Food and Beverage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$200,000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Health and Wellness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$736,429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Home Services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$1,090,556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Retail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$333,333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/>
          <p:nvPr>
            <p:ph type="title"/>
          </p:nvPr>
        </p:nvSpPr>
        <p:spPr>
          <a:xfrm>
            <a:off x="5609525" y="1240525"/>
            <a:ext cx="14224800" cy="12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Table of Contents</a:t>
            </a:r>
            <a:endParaRPr/>
          </a:p>
        </p:txBody>
      </p:sp>
      <p:sp>
        <p:nvSpPr>
          <p:cNvPr id="162" name="Google Shape;162;p18"/>
          <p:cNvSpPr txBox="1"/>
          <p:nvPr>
            <p:ph idx="1" type="subTitle"/>
          </p:nvPr>
        </p:nvSpPr>
        <p:spPr>
          <a:xfrm>
            <a:off x="5656950" y="3429000"/>
            <a:ext cx="14224800" cy="84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46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000"/>
              <a:buFont typeface="Montserrat Medium"/>
              <a:buAutoNum type="arabicPeriod"/>
            </a:pPr>
            <a:r>
              <a:rPr lang="en-US"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Survey Responses</a:t>
            </a:r>
            <a:endParaRPr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lphaLcPeriod"/>
            </a:pPr>
            <a:r>
              <a:rPr lang="en-US"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Consumer Marketing</a:t>
            </a:r>
            <a:endParaRPr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lphaLcPeriod"/>
            </a:pPr>
            <a:r>
              <a:rPr lang="en-US"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Franchise Development Marketing</a:t>
            </a:r>
            <a:endParaRPr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3" name="Google Shape;163;p18"/>
          <p:cNvSpPr txBox="1"/>
          <p:nvPr>
            <p:ph idx="1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6"/>
          <p:cNvSpPr txBox="1"/>
          <p:nvPr>
            <p:ph idx="1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2" name="Google Shape;322;p36"/>
          <p:cNvSpPr txBox="1"/>
          <p:nvPr>
            <p:ph type="title"/>
          </p:nvPr>
        </p:nvSpPr>
        <p:spPr>
          <a:xfrm>
            <a:off x="1777075" y="707125"/>
            <a:ext cx="21035400" cy="12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</a:t>
            </a:r>
            <a:r>
              <a:rPr lang="en-US"/>
              <a:t>hat is your cost-per-lead?</a:t>
            </a:r>
            <a:endParaRPr/>
          </a:p>
        </p:txBody>
      </p:sp>
      <p:sp>
        <p:nvSpPr>
          <p:cNvPr id="323" name="Google Shape;323;p36"/>
          <p:cNvSpPr txBox="1"/>
          <p:nvPr>
            <p:ph idx="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4" name="Google Shape;324;p36"/>
          <p:cNvSpPr txBox="1"/>
          <p:nvPr>
            <p:ph idx="1" type="body"/>
          </p:nvPr>
        </p:nvSpPr>
        <p:spPr>
          <a:xfrm>
            <a:off x="1595300" y="2855550"/>
            <a:ext cx="6452400" cy="68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>
                <a:solidFill>
                  <a:schemeClr val="dk1"/>
                </a:solidFill>
              </a:rPr>
              <a:t>$284 Average CPL</a:t>
            </a:r>
            <a:endParaRPr sz="5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*Across all industries</a:t>
            </a:r>
            <a:endParaRPr/>
          </a:p>
        </p:txBody>
      </p:sp>
      <p:graphicFrame>
        <p:nvGraphicFramePr>
          <p:cNvPr id="325" name="Google Shape;325;p36"/>
          <p:cNvGraphicFramePr/>
          <p:nvPr/>
        </p:nvGraphicFramePr>
        <p:xfrm>
          <a:off x="9208050" y="2855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{71CB48BD-ACD1-4DEA-8115-5020347B4CDC}</a:tableStyleId>
              </a:tblPr>
              <a:tblGrid>
                <a:gridCol w="6670400"/>
                <a:gridCol w="6670400"/>
              </a:tblGrid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Industry</a:t>
                      </a:r>
                      <a:endParaRPr b="1" sz="35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Average CPL</a:t>
                      </a:r>
                      <a:endParaRPr b="1" sz="35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solidFill>
                      <a:schemeClr val="dk1"/>
                    </a:solidFill>
                  </a:tcPr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Business / Commercial Services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$200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Child Care / Education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$120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92217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Entertainment / Children Entertainment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$250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Food and Beverage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Health and Wellness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$339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Home Services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$207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Retail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$750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7"/>
          <p:cNvSpPr txBox="1"/>
          <p:nvPr>
            <p:ph idx="1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2" name="Google Shape;332;p37"/>
          <p:cNvSpPr txBox="1"/>
          <p:nvPr>
            <p:ph type="title"/>
          </p:nvPr>
        </p:nvSpPr>
        <p:spPr>
          <a:xfrm>
            <a:off x="1777075" y="707125"/>
            <a:ext cx="21035400" cy="12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</a:t>
            </a:r>
            <a:r>
              <a:rPr lang="en-US"/>
              <a:t>hat is your cost-per-qualified-lead (CPQL)?</a:t>
            </a:r>
            <a:endParaRPr/>
          </a:p>
        </p:txBody>
      </p:sp>
      <p:sp>
        <p:nvSpPr>
          <p:cNvPr id="333" name="Google Shape;333;p37"/>
          <p:cNvSpPr txBox="1"/>
          <p:nvPr>
            <p:ph idx="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4" name="Google Shape;334;p37"/>
          <p:cNvSpPr txBox="1"/>
          <p:nvPr>
            <p:ph idx="1" type="body"/>
          </p:nvPr>
        </p:nvSpPr>
        <p:spPr>
          <a:xfrm>
            <a:off x="1595300" y="2855550"/>
            <a:ext cx="6452400" cy="68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>
                <a:solidFill>
                  <a:schemeClr val="dk1"/>
                </a:solidFill>
              </a:rPr>
              <a:t>$1,029 Average CPQL</a:t>
            </a:r>
            <a:endParaRPr sz="5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*Across all industries</a:t>
            </a:r>
            <a:endParaRPr/>
          </a:p>
        </p:txBody>
      </p:sp>
      <p:graphicFrame>
        <p:nvGraphicFramePr>
          <p:cNvPr id="335" name="Google Shape;335;p37"/>
          <p:cNvGraphicFramePr/>
          <p:nvPr/>
        </p:nvGraphicFramePr>
        <p:xfrm>
          <a:off x="9208050" y="2855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{71CB48BD-ACD1-4DEA-8115-5020347B4CDC}</a:tableStyleId>
              </a:tblPr>
              <a:tblGrid>
                <a:gridCol w="6670400"/>
                <a:gridCol w="6670400"/>
              </a:tblGrid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Industry</a:t>
                      </a:r>
                      <a:endParaRPr b="1" sz="35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Average CPQL</a:t>
                      </a:r>
                      <a:endParaRPr b="1" sz="35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solidFill>
                      <a:schemeClr val="dk1"/>
                    </a:solidFill>
                  </a:tcPr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Business / Commercial Services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$1,000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Child Care / Education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92217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Entertainment / Children Entertainment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$2,000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Food and Beverage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Health and Wellness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$588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Home Services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$1,029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Retail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$2,000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8"/>
          <p:cNvSpPr txBox="1"/>
          <p:nvPr>
            <p:ph idx="1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2" name="Google Shape;342;p38"/>
          <p:cNvSpPr txBox="1"/>
          <p:nvPr>
            <p:ph type="title"/>
          </p:nvPr>
        </p:nvSpPr>
        <p:spPr>
          <a:xfrm>
            <a:off x="1777075" y="707125"/>
            <a:ext cx="21035400" cy="12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</a:t>
            </a:r>
            <a:r>
              <a:rPr lang="en-US"/>
              <a:t>hat is your cost-per-acquisition (CPA)?</a:t>
            </a:r>
            <a:endParaRPr/>
          </a:p>
        </p:txBody>
      </p:sp>
      <p:sp>
        <p:nvSpPr>
          <p:cNvPr id="343" name="Google Shape;343;p38"/>
          <p:cNvSpPr txBox="1"/>
          <p:nvPr>
            <p:ph idx="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4" name="Google Shape;344;p38"/>
          <p:cNvSpPr txBox="1"/>
          <p:nvPr>
            <p:ph idx="1" type="body"/>
          </p:nvPr>
        </p:nvSpPr>
        <p:spPr>
          <a:xfrm>
            <a:off x="1595300" y="2855550"/>
            <a:ext cx="6452400" cy="68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>
                <a:solidFill>
                  <a:schemeClr val="dk1"/>
                </a:solidFill>
              </a:rPr>
              <a:t>$15,930 Average CPA</a:t>
            </a:r>
            <a:endParaRPr sz="5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*Across all industries</a:t>
            </a:r>
            <a:endParaRPr/>
          </a:p>
        </p:txBody>
      </p:sp>
      <p:graphicFrame>
        <p:nvGraphicFramePr>
          <p:cNvPr id="345" name="Google Shape;345;p38"/>
          <p:cNvGraphicFramePr/>
          <p:nvPr/>
        </p:nvGraphicFramePr>
        <p:xfrm>
          <a:off x="9208050" y="2855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{71CB48BD-ACD1-4DEA-8115-5020347B4CDC}</a:tableStyleId>
              </a:tblPr>
              <a:tblGrid>
                <a:gridCol w="6670400"/>
                <a:gridCol w="6670400"/>
              </a:tblGrid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Industry</a:t>
                      </a:r>
                      <a:endParaRPr b="1" sz="35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Average CPA</a:t>
                      </a:r>
                      <a:endParaRPr b="1" sz="35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solidFill>
                      <a:schemeClr val="dk1"/>
                    </a:solidFill>
                  </a:tcPr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Business / Commercial Services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$42,000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Child Care / Education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$10,000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92217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Entertainment / Children Entertainment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solidFill>
                            <a:schemeClr val="accent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$10,000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Food and Beverage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Health and Wellness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$13,213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Home Services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$15,646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1006725">
                <a:tc>
                  <a:txBody>
                    <a:bodyPr/>
                    <a:lstStyle/>
                    <a:p>
                      <a:pPr indent="0" lvl="0" marL="91440" marR="914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Retail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>
                          <a:latin typeface="Lato"/>
                          <a:ea typeface="Lato"/>
                          <a:cs typeface="Lato"/>
                          <a:sym typeface="Lato"/>
                        </a:rPr>
                        <a:t>$9,500</a:t>
                      </a:r>
                      <a:endParaRPr sz="35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9"/>
          <p:cNvSpPr txBox="1"/>
          <p:nvPr>
            <p:ph idx="1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2" name="Google Shape;352;p39"/>
          <p:cNvSpPr txBox="1"/>
          <p:nvPr>
            <p:ph type="title"/>
          </p:nvPr>
        </p:nvSpPr>
        <p:spPr>
          <a:xfrm>
            <a:off x="1777075" y="707125"/>
            <a:ext cx="21035400" cy="12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 you vary your spending based on seasonality or lead trends or keep the same spend each month?</a:t>
            </a:r>
            <a:endParaRPr/>
          </a:p>
        </p:txBody>
      </p:sp>
      <p:sp>
        <p:nvSpPr>
          <p:cNvPr id="353" name="Google Shape;353;p39"/>
          <p:cNvSpPr txBox="1"/>
          <p:nvPr>
            <p:ph idx="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4" name="Google Shape;354;p3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0775" y="3354438"/>
            <a:ext cx="13297650" cy="82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9"/>
          <p:cNvSpPr txBox="1"/>
          <p:nvPr/>
        </p:nvSpPr>
        <p:spPr>
          <a:xfrm>
            <a:off x="16735575" y="3936567"/>
            <a:ext cx="6237300" cy="27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An even split across all industries, including home services</a:t>
            </a:r>
            <a:endParaRPr sz="44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56" name="Google Shape;356;p39"/>
          <p:cNvCxnSpPr/>
          <p:nvPr/>
        </p:nvCxnSpPr>
        <p:spPr>
          <a:xfrm>
            <a:off x="16153575" y="3936575"/>
            <a:ext cx="0" cy="27651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0"/>
          <p:cNvSpPr txBox="1"/>
          <p:nvPr>
            <p:ph idx="1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3" name="Google Shape;363;p40"/>
          <p:cNvSpPr txBox="1"/>
          <p:nvPr>
            <p:ph type="title"/>
          </p:nvPr>
        </p:nvSpPr>
        <p:spPr>
          <a:xfrm>
            <a:off x="1777075" y="707125"/>
            <a:ext cx="21035400" cy="12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 you use area developers?</a:t>
            </a:r>
            <a:endParaRPr/>
          </a:p>
        </p:txBody>
      </p:sp>
      <p:sp>
        <p:nvSpPr>
          <p:cNvPr id="364" name="Google Shape;364;p40"/>
          <p:cNvSpPr txBox="1"/>
          <p:nvPr>
            <p:ph idx="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5" name="Google Shape;365;p4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6600" y="2190713"/>
            <a:ext cx="15096351" cy="933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1"/>
          <p:cNvSpPr txBox="1"/>
          <p:nvPr>
            <p:ph idx="1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2" name="Google Shape;372;p41"/>
          <p:cNvSpPr txBox="1"/>
          <p:nvPr>
            <p:ph type="title"/>
          </p:nvPr>
        </p:nvSpPr>
        <p:spPr>
          <a:xfrm>
            <a:off x="1777075" y="707125"/>
            <a:ext cx="21035400" cy="12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 you have a dedicated marketing person for </a:t>
            </a:r>
            <a:br>
              <a:rPr lang="en-US"/>
            </a:br>
            <a:r>
              <a:rPr lang="en-US"/>
              <a:t>solely franchise development?</a:t>
            </a:r>
            <a:endParaRPr/>
          </a:p>
        </p:txBody>
      </p:sp>
      <p:sp>
        <p:nvSpPr>
          <p:cNvPr id="373" name="Google Shape;373;p41"/>
          <p:cNvSpPr txBox="1"/>
          <p:nvPr>
            <p:ph idx="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4" name="Google Shape;374;p4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1024" y="3018600"/>
            <a:ext cx="14275599" cy="882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2"/>
          <p:cNvSpPr txBox="1"/>
          <p:nvPr>
            <p:ph idx="1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1" name="Google Shape;381;p42"/>
          <p:cNvSpPr txBox="1"/>
          <p:nvPr>
            <p:ph type="title"/>
          </p:nvPr>
        </p:nvSpPr>
        <p:spPr>
          <a:xfrm>
            <a:off x="1777075" y="707125"/>
            <a:ext cx="21035400" cy="12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Does your brand validate well and often?</a:t>
            </a:r>
            <a:endParaRPr/>
          </a:p>
        </p:txBody>
      </p:sp>
      <p:sp>
        <p:nvSpPr>
          <p:cNvPr id="382" name="Google Shape;382;p42"/>
          <p:cNvSpPr txBox="1"/>
          <p:nvPr>
            <p:ph idx="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3" name="Google Shape;383;p4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2588" y="2402675"/>
            <a:ext cx="16692475" cy="891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3"/>
          <p:cNvSpPr txBox="1"/>
          <p:nvPr>
            <p:ph idx="1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0" name="Google Shape;390;p43"/>
          <p:cNvSpPr txBox="1"/>
          <p:nvPr>
            <p:ph type="title"/>
          </p:nvPr>
        </p:nvSpPr>
        <p:spPr>
          <a:xfrm>
            <a:off x="1777075" y="707125"/>
            <a:ext cx="21035400" cy="12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 you use an annual outside survey to monitor franchisee satisfaction?</a:t>
            </a:r>
            <a:endParaRPr/>
          </a:p>
        </p:txBody>
      </p:sp>
      <p:sp>
        <p:nvSpPr>
          <p:cNvPr id="391" name="Google Shape;391;p43"/>
          <p:cNvSpPr txBox="1"/>
          <p:nvPr>
            <p:ph idx="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2" name="Google Shape;392;p4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7013" y="3018600"/>
            <a:ext cx="14443632" cy="893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4"/>
          <p:cNvSpPr txBox="1"/>
          <p:nvPr>
            <p:ph idx="1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9" name="Google Shape;399;p44"/>
          <p:cNvSpPr txBox="1"/>
          <p:nvPr>
            <p:ph type="title"/>
          </p:nvPr>
        </p:nvSpPr>
        <p:spPr>
          <a:xfrm>
            <a:off x="1777075" y="707125"/>
            <a:ext cx="21035400" cy="12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Have these costs increased in the past 12 months?</a:t>
            </a:r>
            <a:endParaRPr/>
          </a:p>
        </p:txBody>
      </p:sp>
      <p:sp>
        <p:nvSpPr>
          <p:cNvPr id="400" name="Google Shape;400;p44"/>
          <p:cNvSpPr txBox="1"/>
          <p:nvPr>
            <p:ph idx="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1" name="Google Shape;401;p4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413" y="2282900"/>
            <a:ext cx="15444726" cy="95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5"/>
          <p:cNvSpPr txBox="1"/>
          <p:nvPr>
            <p:ph type="title"/>
          </p:nvPr>
        </p:nvSpPr>
        <p:spPr>
          <a:xfrm>
            <a:off x="2302775" y="1885150"/>
            <a:ext cx="18709500" cy="76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50" lIns="91450" spcFirstLastPara="1" rIns="91450" wrap="square" tIns="914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700"/>
              <a:buNone/>
            </a:pPr>
            <a:r>
              <a:rPr lang="en-US" sz="10000"/>
              <a:t>Want the Full Report?</a:t>
            </a:r>
            <a:endParaRPr sz="10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700"/>
              <a:buNone/>
            </a:pPr>
            <a:r>
              <a:rPr lang="en-US" sz="6000">
                <a:latin typeface="Montserrat Light"/>
                <a:ea typeface="Montserrat Light"/>
                <a:cs typeface="Montserrat Light"/>
                <a:sym typeface="Montserrat Light"/>
              </a:rPr>
              <a:t>Can’t have it.</a:t>
            </a:r>
            <a:endParaRPr sz="60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700"/>
              <a:buNone/>
            </a:pPr>
            <a:r>
              <a:t/>
            </a:r>
            <a:endParaRPr sz="60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700"/>
              <a:buNone/>
            </a:pPr>
            <a:r>
              <a:t/>
            </a:r>
            <a:endParaRPr sz="60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700"/>
              <a:buNone/>
            </a:pPr>
            <a:r>
              <a:rPr lang="en-US" sz="6000">
                <a:latin typeface="Montserrat Light"/>
                <a:ea typeface="Montserrat Light"/>
                <a:cs typeface="Montserrat Light"/>
                <a:sym typeface="Montserrat Light"/>
              </a:rPr>
              <a:t>Just kidding! We will be emailing the full report in a couple of weeks. </a:t>
            </a:r>
            <a:endParaRPr sz="60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/>
          <p:nvPr>
            <p:ph type="title"/>
          </p:nvPr>
        </p:nvSpPr>
        <p:spPr>
          <a:xfrm>
            <a:off x="2391350" y="5688100"/>
            <a:ext cx="16938300" cy="23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SURVEY SAYS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 txBox="1"/>
          <p:nvPr>
            <p:ph idx="1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6" name="Google Shape;176;p20"/>
          <p:cNvSpPr txBox="1"/>
          <p:nvPr>
            <p:ph idx="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7" name="Google Shape;177;p20"/>
          <p:cNvSpPr txBox="1"/>
          <p:nvPr>
            <p:ph type="title"/>
          </p:nvPr>
        </p:nvSpPr>
        <p:spPr>
          <a:xfrm>
            <a:off x="1777075" y="707125"/>
            <a:ext cx="21035400" cy="12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Industry are you in?</a:t>
            </a:r>
            <a:endParaRPr/>
          </a:p>
        </p:txBody>
      </p:sp>
      <p:pic>
        <p:nvPicPr>
          <p:cNvPr id="178" name="Google Shape;178;p2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4750" y="2100088"/>
            <a:ext cx="17980051" cy="951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/>
          <p:nvPr>
            <p:ph idx="1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5" name="Google Shape;185;p21"/>
          <p:cNvSpPr txBox="1"/>
          <p:nvPr>
            <p:ph idx="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6" name="Google Shape;186;p21"/>
          <p:cNvSpPr txBox="1"/>
          <p:nvPr>
            <p:ph type="title"/>
          </p:nvPr>
        </p:nvSpPr>
        <p:spPr>
          <a:xfrm>
            <a:off x="1777075" y="707125"/>
            <a:ext cx="21035400" cy="12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Many Units do you Have Open?</a:t>
            </a:r>
            <a:endParaRPr/>
          </a:p>
        </p:txBody>
      </p:sp>
      <p:pic>
        <p:nvPicPr>
          <p:cNvPr id="187" name="Google Shape;187;p2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563" y="2612900"/>
            <a:ext cx="14794524" cy="914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 txBox="1"/>
          <p:nvPr>
            <p:ph type="title"/>
          </p:nvPr>
        </p:nvSpPr>
        <p:spPr>
          <a:xfrm>
            <a:off x="2391350" y="5688100"/>
            <a:ext cx="16938300" cy="23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Consumer Marketing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 txBox="1"/>
          <p:nvPr>
            <p:ph idx="1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" name="Google Shape;200;p23"/>
          <p:cNvSpPr txBox="1"/>
          <p:nvPr>
            <p:ph type="title"/>
          </p:nvPr>
        </p:nvSpPr>
        <p:spPr>
          <a:xfrm>
            <a:off x="1777075" y="707125"/>
            <a:ext cx="21035400" cy="12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your monthly marketing spend structure?</a:t>
            </a:r>
            <a:endParaRPr/>
          </a:p>
        </p:txBody>
      </p:sp>
      <p:sp>
        <p:nvSpPr>
          <p:cNvPr id="201" name="Google Shape;201;p23"/>
          <p:cNvSpPr txBox="1"/>
          <p:nvPr>
            <p:ph idx="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2" name="Google Shape;202;p2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9975" y="2283050"/>
            <a:ext cx="14797701" cy="914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 txBox="1"/>
          <p:nvPr>
            <p:ph idx="1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9" name="Google Shape;209;p24"/>
          <p:cNvSpPr txBox="1"/>
          <p:nvPr>
            <p:ph type="title"/>
          </p:nvPr>
        </p:nvSpPr>
        <p:spPr>
          <a:xfrm>
            <a:off x="1777075" y="707125"/>
            <a:ext cx="21035400" cy="12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the required or recommended </a:t>
            </a:r>
            <a:br>
              <a:rPr lang="en-US"/>
            </a:br>
            <a:r>
              <a:rPr lang="en-US"/>
              <a:t>monthly marketing spend?</a:t>
            </a:r>
            <a:endParaRPr/>
          </a:p>
        </p:txBody>
      </p:sp>
      <p:sp>
        <p:nvSpPr>
          <p:cNvPr id="210" name="Google Shape;210;p24"/>
          <p:cNvSpPr txBox="1"/>
          <p:nvPr>
            <p:ph idx="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1" name="Google Shape;211;p2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149" y="4367600"/>
            <a:ext cx="11334699" cy="7008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4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88851" y="4500174"/>
            <a:ext cx="10905876" cy="67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4"/>
          <p:cNvSpPr txBox="1"/>
          <p:nvPr/>
        </p:nvSpPr>
        <p:spPr>
          <a:xfrm>
            <a:off x="1828800" y="3443900"/>
            <a:ext cx="49479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Percent Gross Revenue</a:t>
            </a:r>
            <a:endParaRPr sz="35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4" name="Google Shape;214;p24"/>
          <p:cNvSpPr txBox="1"/>
          <p:nvPr/>
        </p:nvSpPr>
        <p:spPr>
          <a:xfrm>
            <a:off x="12188850" y="3632700"/>
            <a:ext cx="4947900" cy="9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Hard Dollars</a:t>
            </a:r>
            <a:endParaRPr sz="35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"/>
          <p:cNvSpPr txBox="1"/>
          <p:nvPr>
            <p:ph idx="1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1" name="Google Shape;221;p25"/>
          <p:cNvSpPr txBox="1"/>
          <p:nvPr>
            <p:ph type="title"/>
          </p:nvPr>
        </p:nvSpPr>
        <p:spPr>
          <a:xfrm>
            <a:off x="1777075" y="707125"/>
            <a:ext cx="21035400" cy="12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</a:t>
            </a:r>
            <a:r>
              <a:rPr lang="en-US"/>
              <a:t>arketing Channels that franchisees use </a:t>
            </a:r>
            <a:br>
              <a:rPr lang="en-US"/>
            </a:br>
            <a:r>
              <a:rPr lang="en-US"/>
              <a:t>to attract new customers</a:t>
            </a:r>
            <a:endParaRPr/>
          </a:p>
        </p:txBody>
      </p:sp>
      <p:sp>
        <p:nvSpPr>
          <p:cNvPr id="222" name="Google Shape;222;p25"/>
          <p:cNvSpPr txBox="1"/>
          <p:nvPr>
            <p:ph idx="2" type="sldNum"/>
          </p:nvPr>
        </p:nvSpPr>
        <p:spPr>
          <a:xfrm>
            <a:off x="22972875" y="12523675"/>
            <a:ext cx="1277100" cy="92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3" name="Google Shape;223;p2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3325" y="3266532"/>
            <a:ext cx="14202900" cy="83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etsertive_Template_2022">
  <a:themeElements>
    <a:clrScheme name="TSQ - Porto Light">
      <a:dk1>
        <a:srgbClr val="1A73D1"/>
      </a:dk1>
      <a:lt1>
        <a:srgbClr val="FFFFFF"/>
      </a:lt1>
      <a:dk2>
        <a:srgbClr val="4D4D4F"/>
      </a:dk2>
      <a:lt2>
        <a:srgbClr val="FFFFFF"/>
      </a:lt2>
      <a:accent1>
        <a:srgbClr val="249BD2"/>
      </a:accent1>
      <a:accent2>
        <a:srgbClr val="4D4D4F"/>
      </a:accent2>
      <a:accent3>
        <a:srgbClr val="F2F2F2"/>
      </a:accent3>
      <a:accent4>
        <a:srgbClr val="7D7D7D"/>
      </a:accent4>
      <a:accent5>
        <a:srgbClr val="000000"/>
      </a:accent5>
      <a:accent6>
        <a:srgbClr val="2A88CD"/>
      </a:accent6>
      <a:hlink>
        <a:srgbClr val="1B73D1"/>
      </a:hlink>
      <a:folHlink>
        <a:srgbClr val="AC262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